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8"/>
  </p:notesMasterIdLst>
  <p:handoutMasterIdLst>
    <p:handoutMasterId r:id="rId49"/>
  </p:handoutMasterIdLst>
  <p:sldIdLst>
    <p:sldId id="256" r:id="rId2"/>
    <p:sldId id="495" r:id="rId3"/>
    <p:sldId id="498" r:id="rId4"/>
    <p:sldId id="496" r:id="rId5"/>
    <p:sldId id="499" r:id="rId6"/>
    <p:sldId id="516" r:id="rId7"/>
    <p:sldId id="517" r:id="rId8"/>
    <p:sldId id="497" r:id="rId9"/>
    <p:sldId id="500" r:id="rId10"/>
    <p:sldId id="501" r:id="rId11"/>
    <p:sldId id="502" r:id="rId12"/>
    <p:sldId id="503" r:id="rId13"/>
    <p:sldId id="504" r:id="rId14"/>
    <p:sldId id="505" r:id="rId15"/>
    <p:sldId id="506" r:id="rId16"/>
    <p:sldId id="507" r:id="rId17"/>
    <p:sldId id="508" r:id="rId18"/>
    <p:sldId id="509" r:id="rId19"/>
    <p:sldId id="510" r:id="rId20"/>
    <p:sldId id="511" r:id="rId21"/>
    <p:sldId id="512" r:id="rId22"/>
    <p:sldId id="513" r:id="rId23"/>
    <p:sldId id="514" r:id="rId24"/>
    <p:sldId id="515" r:id="rId25"/>
    <p:sldId id="518" r:id="rId26"/>
    <p:sldId id="519" r:id="rId27"/>
    <p:sldId id="520" r:id="rId28"/>
    <p:sldId id="521" r:id="rId29"/>
    <p:sldId id="526" r:id="rId30"/>
    <p:sldId id="422" r:id="rId31"/>
    <p:sldId id="522" r:id="rId32"/>
    <p:sldId id="537" r:id="rId33"/>
    <p:sldId id="527" r:id="rId34"/>
    <p:sldId id="528" r:id="rId35"/>
    <p:sldId id="523" r:id="rId36"/>
    <p:sldId id="529" r:id="rId37"/>
    <p:sldId id="530" r:id="rId38"/>
    <p:sldId id="524" r:id="rId39"/>
    <p:sldId id="531" r:id="rId40"/>
    <p:sldId id="532" r:id="rId41"/>
    <p:sldId id="535" r:id="rId42"/>
    <p:sldId id="536" r:id="rId43"/>
    <p:sldId id="525" r:id="rId44"/>
    <p:sldId id="533" r:id="rId45"/>
    <p:sldId id="534" r:id="rId46"/>
    <p:sldId id="457"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B23C00"/>
    <a:srgbClr val="FFFF99"/>
    <a:srgbClr val="CC99FF"/>
    <a:srgbClr val="99FF66"/>
    <a:srgbClr val="6699FF"/>
    <a:srgbClr val="008000"/>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65" autoAdjust="0"/>
    <p:restoredTop sz="98450" autoAdjust="0"/>
  </p:normalViewPr>
  <p:slideViewPr>
    <p:cSldViewPr>
      <p:cViewPr varScale="1">
        <p:scale>
          <a:sx n="172" d="100"/>
          <a:sy n="172" d="100"/>
        </p:scale>
        <p:origin x="656" y="200"/>
      </p:cViewPr>
      <p:guideLst>
        <p:guide orient="horz" pos="2160"/>
        <p:guide pos="2880"/>
      </p:guideLst>
    </p:cSldViewPr>
  </p:slideViewPr>
  <p:notesTextViewPr>
    <p:cViewPr>
      <p:scale>
        <a:sx n="100" d="100"/>
        <a:sy n="100" d="100"/>
      </p:scale>
      <p:origin x="0" y="0"/>
    </p:cViewPr>
  </p:notesTextViewPr>
  <p:sorterViewPr>
    <p:cViewPr>
      <p:scale>
        <a:sx n="170" d="100"/>
        <a:sy n="170" d="100"/>
      </p:scale>
      <p:origin x="0" y="0"/>
    </p:cViewPr>
  </p:sorter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Sales by Office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Product A</c:v>
                </c:pt>
              </c:strCache>
            </c:strRef>
          </c:tx>
          <c:spPr>
            <a:solidFill>
              <a:schemeClr val="accent1"/>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Sheet1!$B$2:$B$8</c:f>
              <c:numCache>
                <c:formatCode>#,##0</c:formatCode>
                <c:ptCount val="7"/>
                <c:pt idx="0">
                  <c:v>270</c:v>
                </c:pt>
                <c:pt idx="1">
                  <c:v>182</c:v>
                </c:pt>
                <c:pt idx="2">
                  <c:v>122</c:v>
                </c:pt>
                <c:pt idx="3">
                  <c:v>315</c:v>
                </c:pt>
                <c:pt idx="4">
                  <c:v>88</c:v>
                </c:pt>
                <c:pt idx="5">
                  <c:v>120</c:v>
                </c:pt>
                <c:pt idx="6">
                  <c:v>355</c:v>
                </c:pt>
              </c:numCache>
            </c:numRef>
          </c:val>
          <c:extLst>
            <c:ext xmlns:c16="http://schemas.microsoft.com/office/drawing/2014/chart" uri="{C3380CC4-5D6E-409C-BE32-E72D297353CC}">
              <c16:uniqueId val="{00000000-F451-974A-AE77-42B4C4B0F7F7}"/>
            </c:ext>
          </c:extLst>
        </c:ser>
        <c:ser>
          <c:idx val="1"/>
          <c:order val="1"/>
          <c:tx>
            <c:strRef>
              <c:f>Sheet1!$C$1</c:f>
              <c:strCache>
                <c:ptCount val="1"/>
                <c:pt idx="0">
                  <c:v>Product B</c:v>
                </c:pt>
              </c:strCache>
            </c:strRef>
          </c:tx>
          <c:spPr>
            <a:solidFill>
              <a:schemeClr val="accent2"/>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Sheet1!$C$2:$C$8</c:f>
              <c:numCache>
                <c:formatCode>#,##0</c:formatCode>
                <c:ptCount val="7"/>
                <c:pt idx="0">
                  <c:v>190</c:v>
                </c:pt>
                <c:pt idx="1">
                  <c:v>144</c:v>
                </c:pt>
                <c:pt idx="2">
                  <c:v>98</c:v>
                </c:pt>
                <c:pt idx="3">
                  <c:v>167</c:v>
                </c:pt>
                <c:pt idx="4">
                  <c:v>64</c:v>
                </c:pt>
                <c:pt idx="5">
                  <c:v>132</c:v>
                </c:pt>
                <c:pt idx="6">
                  <c:v>226</c:v>
                </c:pt>
              </c:numCache>
            </c:numRef>
          </c:val>
          <c:extLst>
            <c:ext xmlns:c16="http://schemas.microsoft.com/office/drawing/2014/chart" uri="{C3380CC4-5D6E-409C-BE32-E72D297353CC}">
              <c16:uniqueId val="{00000001-F451-974A-AE77-42B4C4B0F7F7}"/>
            </c:ext>
          </c:extLst>
        </c:ser>
        <c:ser>
          <c:idx val="2"/>
          <c:order val="2"/>
          <c:tx>
            <c:strRef>
              <c:f>Sheet1!$D$1</c:f>
              <c:strCache>
                <c:ptCount val="1"/>
                <c:pt idx="0">
                  <c:v>Product C</c:v>
                </c:pt>
              </c:strCache>
            </c:strRef>
          </c:tx>
          <c:spPr>
            <a:solidFill>
              <a:schemeClr val="accent3"/>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Sheet1!$D$2:$D$8</c:f>
              <c:numCache>
                <c:formatCode>#,##0</c:formatCode>
                <c:ptCount val="7"/>
                <c:pt idx="0">
                  <c:v>88</c:v>
                </c:pt>
                <c:pt idx="1">
                  <c:v>67</c:v>
                </c:pt>
                <c:pt idx="2">
                  <c:v>43</c:v>
                </c:pt>
                <c:pt idx="3">
                  <c:v>94</c:v>
                </c:pt>
                <c:pt idx="4">
                  <c:v>31</c:v>
                </c:pt>
                <c:pt idx="5">
                  <c:v>44</c:v>
                </c:pt>
                <c:pt idx="6">
                  <c:v>113</c:v>
                </c:pt>
              </c:numCache>
            </c:numRef>
          </c:val>
          <c:extLst>
            <c:ext xmlns:c16="http://schemas.microsoft.com/office/drawing/2014/chart" uri="{C3380CC4-5D6E-409C-BE32-E72D297353CC}">
              <c16:uniqueId val="{00000002-F451-974A-AE77-42B4C4B0F7F7}"/>
            </c:ext>
          </c:extLst>
        </c:ser>
        <c:ser>
          <c:idx val="3"/>
          <c:order val="3"/>
          <c:tx>
            <c:strRef>
              <c:f>Sheet1!$E$1</c:f>
              <c:strCache>
                <c:ptCount val="1"/>
                <c:pt idx="0">
                  <c:v>Product D</c:v>
                </c:pt>
              </c:strCache>
            </c:strRef>
          </c:tx>
          <c:spPr>
            <a:solidFill>
              <a:schemeClr val="accent4"/>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Sheet1!$E$2:$E$8</c:f>
              <c:numCache>
                <c:formatCode>#,##0</c:formatCode>
                <c:ptCount val="7"/>
                <c:pt idx="0">
                  <c:v>452</c:v>
                </c:pt>
                <c:pt idx="1">
                  <c:v>391</c:v>
                </c:pt>
                <c:pt idx="2">
                  <c:v>325</c:v>
                </c:pt>
                <c:pt idx="3">
                  <c:v>402</c:v>
                </c:pt>
                <c:pt idx="4">
                  <c:v>387</c:v>
                </c:pt>
                <c:pt idx="5">
                  <c:v>362</c:v>
                </c:pt>
                <c:pt idx="6">
                  <c:v>480</c:v>
                </c:pt>
              </c:numCache>
            </c:numRef>
          </c:val>
          <c:extLst>
            <c:ext xmlns:c16="http://schemas.microsoft.com/office/drawing/2014/chart" uri="{C3380CC4-5D6E-409C-BE32-E72D297353CC}">
              <c16:uniqueId val="{00000003-F451-974A-AE77-42B4C4B0F7F7}"/>
            </c:ext>
          </c:extLst>
        </c:ser>
        <c:ser>
          <c:idx val="4"/>
          <c:order val="4"/>
          <c:tx>
            <c:strRef>
              <c:f>Sheet1!$F$1</c:f>
              <c:strCache>
                <c:ptCount val="1"/>
                <c:pt idx="0">
                  <c:v>TOTAL</c:v>
                </c:pt>
              </c:strCache>
            </c:strRef>
          </c:tx>
          <c:spPr>
            <a:solidFill>
              <a:schemeClr val="accent5"/>
            </a:solidFill>
            <a:ln>
              <a:noFill/>
            </a:ln>
            <a:effectLst/>
          </c:spPr>
          <c:invertIfNegative val="0"/>
          <c:cat>
            <c:strRef>
              <c:f>Sheet1!$A$2:$A$8</c:f>
              <c:strCache>
                <c:ptCount val="7"/>
                <c:pt idx="0">
                  <c:v>San Francisco</c:v>
                </c:pt>
                <c:pt idx="1">
                  <c:v>Sacramento</c:v>
                </c:pt>
                <c:pt idx="2">
                  <c:v>San Jose</c:v>
                </c:pt>
                <c:pt idx="3">
                  <c:v>San Diego</c:v>
                </c:pt>
                <c:pt idx="4">
                  <c:v>Fresno</c:v>
                </c:pt>
                <c:pt idx="5">
                  <c:v>Oakland</c:v>
                </c:pt>
                <c:pt idx="6">
                  <c:v>Los Angeles</c:v>
                </c:pt>
              </c:strCache>
            </c:strRef>
          </c:cat>
          <c:val>
            <c:numRef>
              <c:f>Sheet1!$F$2:$F$8</c:f>
              <c:numCache>
                <c:formatCode>#,##0</c:formatCode>
                <c:ptCount val="7"/>
                <c:pt idx="0">
                  <c:v>1000</c:v>
                </c:pt>
                <c:pt idx="1">
                  <c:v>784</c:v>
                </c:pt>
                <c:pt idx="2">
                  <c:v>588</c:v>
                </c:pt>
                <c:pt idx="3">
                  <c:v>978</c:v>
                </c:pt>
                <c:pt idx="4">
                  <c:v>570</c:v>
                </c:pt>
                <c:pt idx="5">
                  <c:v>658</c:v>
                </c:pt>
                <c:pt idx="6">
                  <c:v>1174</c:v>
                </c:pt>
              </c:numCache>
            </c:numRef>
          </c:val>
          <c:extLst>
            <c:ext xmlns:c16="http://schemas.microsoft.com/office/drawing/2014/chart" uri="{C3380CC4-5D6E-409C-BE32-E72D297353CC}">
              <c16:uniqueId val="{00000004-F451-974A-AE77-42B4C4B0F7F7}"/>
            </c:ext>
          </c:extLst>
        </c:ser>
        <c:dLbls>
          <c:showLegendKey val="0"/>
          <c:showVal val="0"/>
          <c:showCatName val="0"/>
          <c:showSerName val="0"/>
          <c:showPercent val="0"/>
          <c:showBubbleSize val="0"/>
        </c:dLbls>
        <c:gapWidth val="182"/>
        <c:axId val="1547600608"/>
        <c:axId val="1497359584"/>
      </c:barChart>
      <c:catAx>
        <c:axId val="1547600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7359584"/>
        <c:crosses val="autoZero"/>
        <c:auto val="1"/>
        <c:lblAlgn val="ctr"/>
        <c:lblOffset val="100"/>
        <c:noMultiLvlLbl val="0"/>
      </c:catAx>
      <c:valAx>
        <c:axId val="14973595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600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Sales by Office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Sheet1!$A$2</c:f>
              <c:strCache>
                <c:ptCount val="1"/>
                <c:pt idx="0">
                  <c:v>San Francisco</c:v>
                </c:pt>
              </c:strCache>
            </c:strRef>
          </c:tx>
          <c:spPr>
            <a:solidFill>
              <a:schemeClr val="accent1"/>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Sheet1!$B$2:$F$2</c:f>
              <c:numCache>
                <c:formatCode>#,##0</c:formatCode>
                <c:ptCount val="5"/>
                <c:pt idx="0">
                  <c:v>270</c:v>
                </c:pt>
                <c:pt idx="1">
                  <c:v>190</c:v>
                </c:pt>
                <c:pt idx="2">
                  <c:v>88</c:v>
                </c:pt>
                <c:pt idx="3">
                  <c:v>452</c:v>
                </c:pt>
                <c:pt idx="4">
                  <c:v>1000</c:v>
                </c:pt>
              </c:numCache>
            </c:numRef>
          </c:val>
          <c:extLst>
            <c:ext xmlns:c16="http://schemas.microsoft.com/office/drawing/2014/chart" uri="{C3380CC4-5D6E-409C-BE32-E72D297353CC}">
              <c16:uniqueId val="{00000000-2654-6E44-B9D2-A1D9BDF5A9A1}"/>
            </c:ext>
          </c:extLst>
        </c:ser>
        <c:ser>
          <c:idx val="1"/>
          <c:order val="1"/>
          <c:tx>
            <c:strRef>
              <c:f>Sheet1!$A$3</c:f>
              <c:strCache>
                <c:ptCount val="1"/>
                <c:pt idx="0">
                  <c:v>Sacramento</c:v>
                </c:pt>
              </c:strCache>
            </c:strRef>
          </c:tx>
          <c:spPr>
            <a:solidFill>
              <a:schemeClr val="accent2"/>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Sheet1!$B$3:$F$3</c:f>
              <c:numCache>
                <c:formatCode>#,##0</c:formatCode>
                <c:ptCount val="5"/>
                <c:pt idx="0">
                  <c:v>182</c:v>
                </c:pt>
                <c:pt idx="1">
                  <c:v>144</c:v>
                </c:pt>
                <c:pt idx="2">
                  <c:v>67</c:v>
                </c:pt>
                <c:pt idx="3">
                  <c:v>391</c:v>
                </c:pt>
                <c:pt idx="4">
                  <c:v>784</c:v>
                </c:pt>
              </c:numCache>
            </c:numRef>
          </c:val>
          <c:extLst>
            <c:ext xmlns:c16="http://schemas.microsoft.com/office/drawing/2014/chart" uri="{C3380CC4-5D6E-409C-BE32-E72D297353CC}">
              <c16:uniqueId val="{00000001-2654-6E44-B9D2-A1D9BDF5A9A1}"/>
            </c:ext>
          </c:extLst>
        </c:ser>
        <c:ser>
          <c:idx val="2"/>
          <c:order val="2"/>
          <c:tx>
            <c:strRef>
              <c:f>Sheet1!$A$4</c:f>
              <c:strCache>
                <c:ptCount val="1"/>
                <c:pt idx="0">
                  <c:v>San Jose</c:v>
                </c:pt>
              </c:strCache>
            </c:strRef>
          </c:tx>
          <c:spPr>
            <a:solidFill>
              <a:schemeClr val="accent3"/>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Sheet1!$B$4:$F$4</c:f>
              <c:numCache>
                <c:formatCode>#,##0</c:formatCode>
                <c:ptCount val="5"/>
                <c:pt idx="0">
                  <c:v>122</c:v>
                </c:pt>
                <c:pt idx="1">
                  <c:v>98</c:v>
                </c:pt>
                <c:pt idx="2">
                  <c:v>43</c:v>
                </c:pt>
                <c:pt idx="3">
                  <c:v>325</c:v>
                </c:pt>
                <c:pt idx="4">
                  <c:v>588</c:v>
                </c:pt>
              </c:numCache>
            </c:numRef>
          </c:val>
          <c:extLst>
            <c:ext xmlns:c16="http://schemas.microsoft.com/office/drawing/2014/chart" uri="{C3380CC4-5D6E-409C-BE32-E72D297353CC}">
              <c16:uniqueId val="{00000002-2654-6E44-B9D2-A1D9BDF5A9A1}"/>
            </c:ext>
          </c:extLst>
        </c:ser>
        <c:ser>
          <c:idx val="3"/>
          <c:order val="3"/>
          <c:tx>
            <c:strRef>
              <c:f>Sheet1!$A$5</c:f>
              <c:strCache>
                <c:ptCount val="1"/>
                <c:pt idx="0">
                  <c:v>San Diego</c:v>
                </c:pt>
              </c:strCache>
            </c:strRef>
          </c:tx>
          <c:spPr>
            <a:solidFill>
              <a:schemeClr val="accent4"/>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Sheet1!$B$5:$F$5</c:f>
              <c:numCache>
                <c:formatCode>#,##0</c:formatCode>
                <c:ptCount val="5"/>
                <c:pt idx="0">
                  <c:v>315</c:v>
                </c:pt>
                <c:pt idx="1">
                  <c:v>167</c:v>
                </c:pt>
                <c:pt idx="2">
                  <c:v>94</c:v>
                </c:pt>
                <c:pt idx="3">
                  <c:v>402</c:v>
                </c:pt>
                <c:pt idx="4">
                  <c:v>978</c:v>
                </c:pt>
              </c:numCache>
            </c:numRef>
          </c:val>
          <c:extLst>
            <c:ext xmlns:c16="http://schemas.microsoft.com/office/drawing/2014/chart" uri="{C3380CC4-5D6E-409C-BE32-E72D297353CC}">
              <c16:uniqueId val="{00000003-2654-6E44-B9D2-A1D9BDF5A9A1}"/>
            </c:ext>
          </c:extLst>
        </c:ser>
        <c:ser>
          <c:idx val="4"/>
          <c:order val="4"/>
          <c:tx>
            <c:strRef>
              <c:f>Sheet1!$A$6</c:f>
              <c:strCache>
                <c:ptCount val="1"/>
                <c:pt idx="0">
                  <c:v>Fresno</c:v>
                </c:pt>
              </c:strCache>
            </c:strRef>
          </c:tx>
          <c:spPr>
            <a:solidFill>
              <a:schemeClr val="accent5"/>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Sheet1!$B$6:$F$6</c:f>
              <c:numCache>
                <c:formatCode>#,##0</c:formatCode>
                <c:ptCount val="5"/>
                <c:pt idx="0">
                  <c:v>88</c:v>
                </c:pt>
                <c:pt idx="1">
                  <c:v>64</c:v>
                </c:pt>
                <c:pt idx="2">
                  <c:v>31</c:v>
                </c:pt>
                <c:pt idx="3">
                  <c:v>387</c:v>
                </c:pt>
                <c:pt idx="4">
                  <c:v>570</c:v>
                </c:pt>
              </c:numCache>
            </c:numRef>
          </c:val>
          <c:extLst>
            <c:ext xmlns:c16="http://schemas.microsoft.com/office/drawing/2014/chart" uri="{C3380CC4-5D6E-409C-BE32-E72D297353CC}">
              <c16:uniqueId val="{00000004-2654-6E44-B9D2-A1D9BDF5A9A1}"/>
            </c:ext>
          </c:extLst>
        </c:ser>
        <c:ser>
          <c:idx val="5"/>
          <c:order val="5"/>
          <c:tx>
            <c:strRef>
              <c:f>Sheet1!$A$7</c:f>
              <c:strCache>
                <c:ptCount val="1"/>
                <c:pt idx="0">
                  <c:v>Oakland</c:v>
                </c:pt>
              </c:strCache>
            </c:strRef>
          </c:tx>
          <c:spPr>
            <a:solidFill>
              <a:schemeClr val="accent6"/>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Sheet1!$B$7:$F$7</c:f>
              <c:numCache>
                <c:formatCode>#,##0</c:formatCode>
                <c:ptCount val="5"/>
                <c:pt idx="0">
                  <c:v>120</c:v>
                </c:pt>
                <c:pt idx="1">
                  <c:v>132</c:v>
                </c:pt>
                <c:pt idx="2">
                  <c:v>44</c:v>
                </c:pt>
                <c:pt idx="3">
                  <c:v>362</c:v>
                </c:pt>
                <c:pt idx="4">
                  <c:v>658</c:v>
                </c:pt>
              </c:numCache>
            </c:numRef>
          </c:val>
          <c:extLst>
            <c:ext xmlns:c16="http://schemas.microsoft.com/office/drawing/2014/chart" uri="{C3380CC4-5D6E-409C-BE32-E72D297353CC}">
              <c16:uniqueId val="{00000005-2654-6E44-B9D2-A1D9BDF5A9A1}"/>
            </c:ext>
          </c:extLst>
        </c:ser>
        <c:ser>
          <c:idx val="6"/>
          <c:order val="6"/>
          <c:tx>
            <c:strRef>
              <c:f>Sheet1!$A$8</c:f>
              <c:strCache>
                <c:ptCount val="1"/>
                <c:pt idx="0">
                  <c:v>Los Angeles</c:v>
                </c:pt>
              </c:strCache>
            </c:strRef>
          </c:tx>
          <c:spPr>
            <a:solidFill>
              <a:schemeClr val="accent1">
                <a:lumMod val="60000"/>
              </a:schemeClr>
            </a:solidFill>
            <a:ln>
              <a:noFill/>
            </a:ln>
            <a:effectLst/>
          </c:spPr>
          <c:invertIfNegative val="0"/>
          <c:cat>
            <c:strRef>
              <c:f>Sheet1!$B$1:$F$1</c:f>
              <c:strCache>
                <c:ptCount val="5"/>
                <c:pt idx="0">
                  <c:v>Product A</c:v>
                </c:pt>
                <c:pt idx="1">
                  <c:v>Product B</c:v>
                </c:pt>
                <c:pt idx="2">
                  <c:v>Product C</c:v>
                </c:pt>
                <c:pt idx="3">
                  <c:v>Product D</c:v>
                </c:pt>
                <c:pt idx="4">
                  <c:v>TOTAL</c:v>
                </c:pt>
              </c:strCache>
            </c:strRef>
          </c:cat>
          <c:val>
            <c:numRef>
              <c:f>Sheet1!$B$8:$F$8</c:f>
              <c:numCache>
                <c:formatCode>#,##0</c:formatCode>
                <c:ptCount val="5"/>
                <c:pt idx="0">
                  <c:v>355</c:v>
                </c:pt>
                <c:pt idx="1">
                  <c:v>226</c:v>
                </c:pt>
                <c:pt idx="2">
                  <c:v>113</c:v>
                </c:pt>
                <c:pt idx="3">
                  <c:v>480</c:v>
                </c:pt>
                <c:pt idx="4">
                  <c:v>1174</c:v>
                </c:pt>
              </c:numCache>
            </c:numRef>
          </c:val>
          <c:extLst>
            <c:ext xmlns:c16="http://schemas.microsoft.com/office/drawing/2014/chart" uri="{C3380CC4-5D6E-409C-BE32-E72D297353CC}">
              <c16:uniqueId val="{00000006-2654-6E44-B9D2-A1D9BDF5A9A1}"/>
            </c:ext>
          </c:extLst>
        </c:ser>
        <c:dLbls>
          <c:showLegendKey val="0"/>
          <c:showVal val="0"/>
          <c:showCatName val="0"/>
          <c:showSerName val="0"/>
          <c:showPercent val="0"/>
          <c:showBubbleSize val="0"/>
        </c:dLbls>
        <c:gapWidth val="182"/>
        <c:axId val="1547600608"/>
        <c:axId val="1497359584"/>
      </c:barChart>
      <c:catAx>
        <c:axId val="1547600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7359584"/>
        <c:crosses val="autoZero"/>
        <c:auto val="1"/>
        <c:lblAlgn val="ctr"/>
        <c:lblOffset val="100"/>
        <c:noMultiLvlLbl val="0"/>
      </c:catAx>
      <c:valAx>
        <c:axId val="14973595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600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0" dirty="0"/>
              <a:t>Sales by Product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CBC-9E48-BE56-3B8E43C0CCB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CBC-9E48-BE56-3B8E43C0CCB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CBC-9E48-BE56-3B8E43C0CCB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CBC-9E48-BE56-3B8E43C0CCB8}"/>
              </c:ext>
            </c:extLst>
          </c:dPt>
          <c:cat>
            <c:strRef>
              <c:f>Sheet1!$B$1:$E$1</c:f>
              <c:strCache>
                <c:ptCount val="4"/>
                <c:pt idx="0">
                  <c:v>Product A</c:v>
                </c:pt>
                <c:pt idx="1">
                  <c:v>Product B</c:v>
                </c:pt>
                <c:pt idx="2">
                  <c:v>Product C</c:v>
                </c:pt>
                <c:pt idx="3">
                  <c:v>Product D</c:v>
                </c:pt>
              </c:strCache>
            </c:strRef>
          </c:cat>
          <c:val>
            <c:numRef>
              <c:f>Sheet1!$B$10:$E$10</c:f>
              <c:numCache>
                <c:formatCode>0.0%</c:formatCode>
                <c:ptCount val="4"/>
                <c:pt idx="0">
                  <c:v>0.25243393602225311</c:v>
                </c:pt>
                <c:pt idx="1">
                  <c:v>0.17750347705146036</c:v>
                </c:pt>
                <c:pt idx="2">
                  <c:v>8.3449235048678724E-2</c:v>
                </c:pt>
                <c:pt idx="3">
                  <c:v>0.48661335187760779</c:v>
                </c:pt>
              </c:numCache>
            </c:numRef>
          </c:val>
          <c:extLst>
            <c:ext xmlns:c16="http://schemas.microsoft.com/office/drawing/2014/chart" uri="{C3380CC4-5D6E-409C-BE32-E72D297353CC}">
              <c16:uniqueId val="{00000008-1CBC-9E48-BE56-3B8E43C0CCB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a:t>Sales by Product</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01-B944-9190-7C8932BF34F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01-B944-9190-7C8932BF34F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101-B944-9190-7C8932BF34F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01-B944-9190-7C8932BF34FF}"/>
              </c:ext>
            </c:extLst>
          </c:dPt>
          <c:cat>
            <c:strRef>
              <c:f>Sheet1!$B$1:$E$1</c:f>
              <c:strCache>
                <c:ptCount val="4"/>
                <c:pt idx="0">
                  <c:v>Product A</c:v>
                </c:pt>
                <c:pt idx="1">
                  <c:v>Product B</c:v>
                </c:pt>
                <c:pt idx="2">
                  <c:v>Product C</c:v>
                </c:pt>
                <c:pt idx="3">
                  <c:v>Product D</c:v>
                </c:pt>
              </c:strCache>
            </c:strRef>
          </c:cat>
          <c:val>
            <c:numRef>
              <c:f>Sheet1!$B$10:$E$10</c:f>
              <c:numCache>
                <c:formatCode>0.0%</c:formatCode>
                <c:ptCount val="4"/>
                <c:pt idx="0">
                  <c:v>0.25243393602225311</c:v>
                </c:pt>
                <c:pt idx="1">
                  <c:v>0.17750347705146036</c:v>
                </c:pt>
                <c:pt idx="2">
                  <c:v>8.3449235048678724E-2</c:v>
                </c:pt>
                <c:pt idx="3">
                  <c:v>0.48661335187760779</c:v>
                </c:pt>
              </c:numCache>
            </c:numRef>
          </c:val>
          <c:extLst>
            <c:ext xmlns:c16="http://schemas.microsoft.com/office/drawing/2014/chart" uri="{C3380CC4-5D6E-409C-BE32-E72D297353CC}">
              <c16:uniqueId val="{00000008-D101-B944-9190-7C8932BF34F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a:t>Sales by Product</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F83-F546-BBDF-1BD45CC557C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F83-F546-BBDF-1BD45CC557C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F83-F546-BBDF-1BD45CC557C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F83-F546-BBDF-1BD45CC557CE}"/>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Sheet1!$B$1:$E$1</c:f>
              <c:strCache>
                <c:ptCount val="4"/>
                <c:pt idx="0">
                  <c:v>Product A</c:v>
                </c:pt>
                <c:pt idx="1">
                  <c:v>Product B</c:v>
                </c:pt>
                <c:pt idx="2">
                  <c:v>Product C</c:v>
                </c:pt>
                <c:pt idx="3">
                  <c:v>Product D</c:v>
                </c:pt>
              </c:strCache>
            </c:strRef>
          </c:cat>
          <c:val>
            <c:numRef>
              <c:f>Sheet1!$B$10:$E$10</c:f>
              <c:numCache>
                <c:formatCode>0.0%</c:formatCode>
                <c:ptCount val="4"/>
                <c:pt idx="0">
                  <c:v>0.25243393602225311</c:v>
                </c:pt>
                <c:pt idx="1">
                  <c:v>0.17750347705146036</c:v>
                </c:pt>
                <c:pt idx="2">
                  <c:v>8.3449235048678724E-2</c:v>
                </c:pt>
                <c:pt idx="3">
                  <c:v>0.48661335187760779</c:v>
                </c:pt>
              </c:numCache>
            </c:numRef>
          </c:val>
          <c:extLst>
            <c:ext xmlns:c16="http://schemas.microsoft.com/office/drawing/2014/chart" uri="{C3380CC4-5D6E-409C-BE32-E72D297353CC}">
              <c16:uniqueId val="{00000008-2F83-F546-BBDF-1BD45CC557CE}"/>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en-US"/>
              <a:t>Sales by Product</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57E-F14D-B2C6-19C26B3DEFE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57E-F14D-B2C6-19C26B3DEFE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57E-F14D-B2C6-19C26B3DEFE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57E-F14D-B2C6-19C26B3DEFEF}"/>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1-A57E-F14D-B2C6-19C26B3DEFEF}"/>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Sheet1!$B$1:$E$1</c:f>
              <c:strCache>
                <c:ptCount val="4"/>
                <c:pt idx="0">
                  <c:v>Product A</c:v>
                </c:pt>
                <c:pt idx="1">
                  <c:v>Product B</c:v>
                </c:pt>
                <c:pt idx="2">
                  <c:v>Product C</c:v>
                </c:pt>
                <c:pt idx="3">
                  <c:v>Product D</c:v>
                </c:pt>
              </c:strCache>
            </c:strRef>
          </c:cat>
          <c:val>
            <c:numRef>
              <c:f>Sheet1!$B$10:$E$10</c:f>
              <c:numCache>
                <c:formatCode>0.0%</c:formatCode>
                <c:ptCount val="4"/>
                <c:pt idx="0">
                  <c:v>0.25243393602225311</c:v>
                </c:pt>
                <c:pt idx="1">
                  <c:v>0.17750347705146036</c:v>
                </c:pt>
                <c:pt idx="2">
                  <c:v>8.3449235048678724E-2</c:v>
                </c:pt>
                <c:pt idx="3">
                  <c:v>0.48661335187760779</c:v>
                </c:pt>
              </c:numCache>
            </c:numRef>
          </c:val>
          <c:extLst>
            <c:ext xmlns:c16="http://schemas.microsoft.com/office/drawing/2014/chart" uri="{C3380CC4-5D6E-409C-BE32-E72D297353CC}">
              <c16:uniqueId val="{00000008-A57E-F14D-B2C6-19C26B3DEFEF}"/>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751E4A-BF22-7547-A3CF-514369C79BB7}" type="datetimeFigureOut">
              <a:rPr lang="en-US" smtClean="0"/>
              <a:t>9/6/22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4AC9F7-100A-9447-81AD-7DF9FC15FAD1}" type="slidenum">
              <a:rPr lang="en-US" smtClean="0"/>
              <a:t>‹#›</a:t>
            </a:fld>
            <a:endParaRPr lang="en-US"/>
          </a:p>
        </p:txBody>
      </p:sp>
    </p:spTree>
    <p:extLst>
      <p:ext uri="{BB962C8B-B14F-4D97-AF65-F5344CB8AC3E}">
        <p14:creationId xmlns:p14="http://schemas.microsoft.com/office/powerpoint/2010/main" val="1459867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x-none"/>
          </a:p>
        </p:txBody>
      </p:sp>
      <p:sp>
        <p:nvSpPr>
          <p:cNvPr id="327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ltLang="x-none"/>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27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327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x-none"/>
          </a:p>
        </p:txBody>
      </p:sp>
      <p:sp>
        <p:nvSpPr>
          <p:cNvPr id="327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713DE455-F6F3-4F4E-A0EB-B787F7D12FDB}"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DE455-F6F3-4F4E-A0EB-B787F7D12FDB}" type="slidenum">
              <a:rPr lang="en-US" altLang="x-none" smtClean="0"/>
              <a:pPr/>
              <a:t>1</a:t>
            </a:fld>
            <a:endParaRPr lang="en-US" altLang="x-none"/>
          </a:p>
        </p:txBody>
      </p:sp>
    </p:spTree>
    <p:extLst>
      <p:ext uri="{BB962C8B-B14F-4D97-AF65-F5344CB8AC3E}">
        <p14:creationId xmlns:p14="http://schemas.microsoft.com/office/powerpoint/2010/main" val="311657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7058-DDB9-094A-8FDF-05E40C18BC1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397F1A5-4714-0548-A0E3-2128E4FE83A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A85FF5F-5A3C-4A48-A60F-C04D32153985}"/>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5" name="Footer Placeholder 4">
            <a:extLst>
              <a:ext uri="{FF2B5EF4-FFF2-40B4-BE49-F238E27FC236}">
                <a16:creationId xmlns:a16="http://schemas.microsoft.com/office/drawing/2014/main" id="{A306422E-63C2-E845-840E-A77B8B0FB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0E397-A34A-D04C-AB06-43EDCF8EE7A0}"/>
              </a:ext>
            </a:extLst>
          </p:cNvPr>
          <p:cNvSpPr>
            <a:spLocks noGrp="1"/>
          </p:cNvSpPr>
          <p:nvPr>
            <p:ph type="sldNum" sz="quarter" idx="12"/>
          </p:nvPr>
        </p:nvSpPr>
        <p:spPr/>
        <p:txBody>
          <a:bodyPr/>
          <a:lstStyle/>
          <a:p>
            <a:fld id="{892123DA-4674-554C-A91B-F4804C11A215}" type="slidenum">
              <a:rPr lang="en-US" smtClean="0"/>
              <a:t>‹#›</a:t>
            </a:fld>
            <a:endParaRPr lang="en-US"/>
          </a:p>
        </p:txBody>
      </p:sp>
    </p:spTree>
    <p:extLst>
      <p:ext uri="{BB962C8B-B14F-4D97-AF65-F5344CB8AC3E}">
        <p14:creationId xmlns:p14="http://schemas.microsoft.com/office/powerpoint/2010/main" val="472943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24E1-6ABE-C74C-9300-D7BE7BE7D1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470F93-CF5B-1B4F-84AF-E110DE76BA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EF1B3-201D-3B49-A4A7-D93C3E91CAB1}"/>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5" name="Footer Placeholder 4">
            <a:extLst>
              <a:ext uri="{FF2B5EF4-FFF2-40B4-BE49-F238E27FC236}">
                <a16:creationId xmlns:a16="http://schemas.microsoft.com/office/drawing/2014/main" id="{CCDA0A94-5695-1E42-BF0F-948C5FD0DCAC}"/>
              </a:ext>
            </a:extLst>
          </p:cNvPr>
          <p:cNvSpPr>
            <a:spLocks noGrp="1"/>
          </p:cNvSpPr>
          <p:nvPr>
            <p:ph type="ftr" sz="quarter" idx="11"/>
          </p:nvPr>
        </p:nvSpPr>
        <p:spPr/>
        <p:txBody>
          <a:bodyPr/>
          <a:lstStyle/>
          <a:p>
            <a:endParaRPr lang="en-US" altLang="x-none" dirty="0"/>
          </a:p>
        </p:txBody>
      </p:sp>
      <p:sp>
        <p:nvSpPr>
          <p:cNvPr id="6" name="Slide Number Placeholder 5">
            <a:extLst>
              <a:ext uri="{FF2B5EF4-FFF2-40B4-BE49-F238E27FC236}">
                <a16:creationId xmlns:a16="http://schemas.microsoft.com/office/drawing/2014/main" id="{229E621F-3D9C-FC42-919D-54C91ADB3510}"/>
              </a:ext>
            </a:extLst>
          </p:cNvPr>
          <p:cNvSpPr>
            <a:spLocks noGrp="1"/>
          </p:cNvSpPr>
          <p:nvPr>
            <p:ph type="sldNum" sz="quarter" idx="12"/>
          </p:nvPr>
        </p:nvSpPr>
        <p:spPr/>
        <p:txBody>
          <a:bodyPr/>
          <a:lstStyle/>
          <a:p>
            <a:fld id="{E5987A21-E039-AC42-9909-E4579A660C35}" type="slidenum">
              <a:rPr lang="en-US" altLang="x-none" smtClean="0"/>
              <a:pPr/>
              <a:t>‹#›</a:t>
            </a:fld>
            <a:endParaRPr lang="en-US" altLang="x-none"/>
          </a:p>
        </p:txBody>
      </p:sp>
    </p:spTree>
    <p:extLst>
      <p:ext uri="{BB962C8B-B14F-4D97-AF65-F5344CB8AC3E}">
        <p14:creationId xmlns:p14="http://schemas.microsoft.com/office/powerpoint/2010/main" val="66082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8E030-6E67-6A41-B4FA-86B7619EDCA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F132AA-02FD-8C4A-B632-EB36510C6E70}"/>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B33BC-AE34-B947-A61B-C551EBB5599C}"/>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5" name="Footer Placeholder 4">
            <a:extLst>
              <a:ext uri="{FF2B5EF4-FFF2-40B4-BE49-F238E27FC236}">
                <a16:creationId xmlns:a16="http://schemas.microsoft.com/office/drawing/2014/main" id="{C9700BA6-80A0-B348-846A-4C4FAED2A496}"/>
              </a:ext>
            </a:extLst>
          </p:cNvPr>
          <p:cNvSpPr>
            <a:spLocks noGrp="1"/>
          </p:cNvSpPr>
          <p:nvPr>
            <p:ph type="ftr" sz="quarter" idx="11"/>
          </p:nvPr>
        </p:nvSpPr>
        <p:spPr/>
        <p:txBody>
          <a:bodyPr/>
          <a:lstStyle/>
          <a:p>
            <a:endParaRPr lang="en-US" altLang="x-none" dirty="0"/>
          </a:p>
        </p:txBody>
      </p:sp>
      <p:sp>
        <p:nvSpPr>
          <p:cNvPr id="6" name="Slide Number Placeholder 5">
            <a:extLst>
              <a:ext uri="{FF2B5EF4-FFF2-40B4-BE49-F238E27FC236}">
                <a16:creationId xmlns:a16="http://schemas.microsoft.com/office/drawing/2014/main" id="{D38B095B-8D09-494B-9499-942143F3E95E}"/>
              </a:ext>
            </a:extLst>
          </p:cNvPr>
          <p:cNvSpPr>
            <a:spLocks noGrp="1"/>
          </p:cNvSpPr>
          <p:nvPr>
            <p:ph type="sldNum" sz="quarter" idx="12"/>
          </p:nvPr>
        </p:nvSpPr>
        <p:spPr/>
        <p:txBody>
          <a:bodyPr/>
          <a:lstStyle/>
          <a:p>
            <a:fld id="{6513E6A8-C093-C84F-8482-5134BB1D8BDB}" type="slidenum">
              <a:rPr lang="en-US" altLang="x-none" smtClean="0"/>
              <a:pPr/>
              <a:t>‹#›</a:t>
            </a:fld>
            <a:endParaRPr lang="en-US" altLang="x-none"/>
          </a:p>
        </p:txBody>
      </p:sp>
    </p:spTree>
    <p:extLst>
      <p:ext uri="{BB962C8B-B14F-4D97-AF65-F5344CB8AC3E}">
        <p14:creationId xmlns:p14="http://schemas.microsoft.com/office/powerpoint/2010/main" val="335843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C2A35-2A5B-AC49-B410-E2C974B8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AB302-8C35-1A4F-8F32-51DBB1C506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2A136-011A-B443-85DD-961B5DEC161B}"/>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5" name="Footer Placeholder 4">
            <a:extLst>
              <a:ext uri="{FF2B5EF4-FFF2-40B4-BE49-F238E27FC236}">
                <a16:creationId xmlns:a16="http://schemas.microsoft.com/office/drawing/2014/main" id="{844C7823-0C11-5541-BF16-C0927B6AC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5A8AF-2654-7949-A004-F8333FC7CDC6}"/>
              </a:ext>
            </a:extLst>
          </p:cNvPr>
          <p:cNvSpPr>
            <a:spLocks noGrp="1"/>
          </p:cNvSpPr>
          <p:nvPr>
            <p:ph type="sldNum" sz="quarter" idx="12"/>
          </p:nvPr>
        </p:nvSpPr>
        <p:spPr/>
        <p:txBody>
          <a:bodyPr/>
          <a:lstStyle/>
          <a:p>
            <a:fld id="{6C575094-CFE5-6845-BA77-358456EEE977}" type="slidenum">
              <a:rPr lang="en-US" altLang="x-none" smtClean="0"/>
              <a:pPr/>
              <a:t>‹#›</a:t>
            </a:fld>
            <a:endParaRPr lang="en-US" altLang="x-none"/>
          </a:p>
        </p:txBody>
      </p:sp>
    </p:spTree>
    <p:extLst>
      <p:ext uri="{BB962C8B-B14F-4D97-AF65-F5344CB8AC3E}">
        <p14:creationId xmlns:p14="http://schemas.microsoft.com/office/powerpoint/2010/main" val="1162996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07760-75F5-3A45-A3DB-72345B68112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824F346-E19E-3B4D-A48A-FF139505C25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0012F4-B69D-AA4A-920F-7CC4A7763C97}"/>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5" name="Footer Placeholder 4">
            <a:extLst>
              <a:ext uri="{FF2B5EF4-FFF2-40B4-BE49-F238E27FC236}">
                <a16:creationId xmlns:a16="http://schemas.microsoft.com/office/drawing/2014/main" id="{AE0371B2-26E4-854E-9E0C-A3B9EFAC1C14}"/>
              </a:ext>
            </a:extLst>
          </p:cNvPr>
          <p:cNvSpPr>
            <a:spLocks noGrp="1"/>
          </p:cNvSpPr>
          <p:nvPr>
            <p:ph type="ftr" sz="quarter" idx="11"/>
          </p:nvPr>
        </p:nvSpPr>
        <p:spPr/>
        <p:txBody>
          <a:bodyPr/>
          <a:lstStyle/>
          <a:p>
            <a:endParaRPr lang="en-US" altLang="x-none" dirty="0"/>
          </a:p>
        </p:txBody>
      </p:sp>
      <p:sp>
        <p:nvSpPr>
          <p:cNvPr id="6" name="Slide Number Placeholder 5">
            <a:extLst>
              <a:ext uri="{FF2B5EF4-FFF2-40B4-BE49-F238E27FC236}">
                <a16:creationId xmlns:a16="http://schemas.microsoft.com/office/drawing/2014/main" id="{DDF48C46-A48A-6E48-8C01-F375B231FB67}"/>
              </a:ext>
            </a:extLst>
          </p:cNvPr>
          <p:cNvSpPr>
            <a:spLocks noGrp="1"/>
          </p:cNvSpPr>
          <p:nvPr>
            <p:ph type="sldNum" sz="quarter" idx="12"/>
          </p:nvPr>
        </p:nvSpPr>
        <p:spPr/>
        <p:txBody>
          <a:bodyPr/>
          <a:lstStyle/>
          <a:p>
            <a:fld id="{7D7B9DC1-1358-BC4B-B641-2C2A42F06E18}" type="slidenum">
              <a:rPr lang="en-US" altLang="x-none" smtClean="0"/>
              <a:pPr/>
              <a:t>‹#›</a:t>
            </a:fld>
            <a:endParaRPr lang="en-US" altLang="x-none"/>
          </a:p>
        </p:txBody>
      </p:sp>
    </p:spTree>
    <p:extLst>
      <p:ext uri="{BB962C8B-B14F-4D97-AF65-F5344CB8AC3E}">
        <p14:creationId xmlns:p14="http://schemas.microsoft.com/office/powerpoint/2010/main" val="2125056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6893-D981-6543-82C8-CB683B31EC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4DFE29-F7D5-D14D-86A6-8BA0C8DBD55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4E8BDA-214B-BF45-827B-038B7454059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5BA076-5055-D549-BED1-A711BE750C7D}"/>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6" name="Footer Placeholder 5">
            <a:extLst>
              <a:ext uri="{FF2B5EF4-FFF2-40B4-BE49-F238E27FC236}">
                <a16:creationId xmlns:a16="http://schemas.microsoft.com/office/drawing/2014/main" id="{1DA745B2-6544-DD4A-94DE-9B1824F5DD01}"/>
              </a:ext>
            </a:extLst>
          </p:cNvPr>
          <p:cNvSpPr>
            <a:spLocks noGrp="1"/>
          </p:cNvSpPr>
          <p:nvPr>
            <p:ph type="ftr" sz="quarter" idx="11"/>
          </p:nvPr>
        </p:nvSpPr>
        <p:spPr/>
        <p:txBody>
          <a:bodyPr/>
          <a:lstStyle/>
          <a:p>
            <a:endParaRPr lang="en-US" altLang="x-none" dirty="0"/>
          </a:p>
        </p:txBody>
      </p:sp>
      <p:sp>
        <p:nvSpPr>
          <p:cNvPr id="7" name="Slide Number Placeholder 6">
            <a:extLst>
              <a:ext uri="{FF2B5EF4-FFF2-40B4-BE49-F238E27FC236}">
                <a16:creationId xmlns:a16="http://schemas.microsoft.com/office/drawing/2014/main" id="{1DCC1428-0CD8-B441-BBF6-396718F45170}"/>
              </a:ext>
            </a:extLst>
          </p:cNvPr>
          <p:cNvSpPr>
            <a:spLocks noGrp="1"/>
          </p:cNvSpPr>
          <p:nvPr>
            <p:ph type="sldNum" sz="quarter" idx="12"/>
          </p:nvPr>
        </p:nvSpPr>
        <p:spPr/>
        <p:txBody>
          <a:bodyPr/>
          <a:lstStyle/>
          <a:p>
            <a:fld id="{1CC74841-672B-DD4F-873B-241AE5DFC028}" type="slidenum">
              <a:rPr lang="en-US" altLang="x-none" smtClean="0"/>
              <a:pPr/>
              <a:t>‹#›</a:t>
            </a:fld>
            <a:endParaRPr lang="en-US" altLang="x-none"/>
          </a:p>
        </p:txBody>
      </p:sp>
    </p:spTree>
    <p:extLst>
      <p:ext uri="{BB962C8B-B14F-4D97-AF65-F5344CB8AC3E}">
        <p14:creationId xmlns:p14="http://schemas.microsoft.com/office/powerpoint/2010/main" val="249770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803A-9E44-BC43-8B4F-F914F783843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273F48-12B0-D84A-897D-0BAE3BC1E73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290BB12-EC44-0F47-BA6D-AA17ACAD6E4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6888B0-8617-AC4B-8FDA-AEE7A6F6605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5C642-92DF-0D4B-9A29-2275349F68E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32735D-95B0-034C-B880-1ED66EC88148}"/>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8" name="Footer Placeholder 7">
            <a:extLst>
              <a:ext uri="{FF2B5EF4-FFF2-40B4-BE49-F238E27FC236}">
                <a16:creationId xmlns:a16="http://schemas.microsoft.com/office/drawing/2014/main" id="{4B73BE3D-EBBC-FD4B-9890-2170DCDD4FBF}"/>
              </a:ext>
            </a:extLst>
          </p:cNvPr>
          <p:cNvSpPr>
            <a:spLocks noGrp="1"/>
          </p:cNvSpPr>
          <p:nvPr>
            <p:ph type="ftr" sz="quarter" idx="11"/>
          </p:nvPr>
        </p:nvSpPr>
        <p:spPr/>
        <p:txBody>
          <a:bodyPr/>
          <a:lstStyle/>
          <a:p>
            <a:endParaRPr lang="en-US" altLang="x-none" dirty="0"/>
          </a:p>
        </p:txBody>
      </p:sp>
      <p:sp>
        <p:nvSpPr>
          <p:cNvPr id="9" name="Slide Number Placeholder 8">
            <a:extLst>
              <a:ext uri="{FF2B5EF4-FFF2-40B4-BE49-F238E27FC236}">
                <a16:creationId xmlns:a16="http://schemas.microsoft.com/office/drawing/2014/main" id="{0306B64C-C97D-7D4B-A78F-3B703DCA64AD}"/>
              </a:ext>
            </a:extLst>
          </p:cNvPr>
          <p:cNvSpPr>
            <a:spLocks noGrp="1"/>
          </p:cNvSpPr>
          <p:nvPr>
            <p:ph type="sldNum" sz="quarter" idx="12"/>
          </p:nvPr>
        </p:nvSpPr>
        <p:spPr/>
        <p:txBody>
          <a:bodyPr/>
          <a:lstStyle/>
          <a:p>
            <a:fld id="{654FEF31-D98D-E64D-AE69-8E9E2BB968DD}" type="slidenum">
              <a:rPr lang="en-US" altLang="x-none" smtClean="0"/>
              <a:pPr/>
              <a:t>‹#›</a:t>
            </a:fld>
            <a:endParaRPr lang="en-US" altLang="x-none"/>
          </a:p>
        </p:txBody>
      </p:sp>
    </p:spTree>
    <p:extLst>
      <p:ext uri="{BB962C8B-B14F-4D97-AF65-F5344CB8AC3E}">
        <p14:creationId xmlns:p14="http://schemas.microsoft.com/office/powerpoint/2010/main" val="296812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9B52-71C7-9A46-8CD8-D5D529FD63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688EA-96D7-1D45-9CE2-3EDAC5C3962F}"/>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4" name="Footer Placeholder 3">
            <a:extLst>
              <a:ext uri="{FF2B5EF4-FFF2-40B4-BE49-F238E27FC236}">
                <a16:creationId xmlns:a16="http://schemas.microsoft.com/office/drawing/2014/main" id="{F7B92195-2A9F-D54C-A2BE-EB75AC9C48F8}"/>
              </a:ext>
            </a:extLst>
          </p:cNvPr>
          <p:cNvSpPr>
            <a:spLocks noGrp="1"/>
          </p:cNvSpPr>
          <p:nvPr>
            <p:ph type="ftr" sz="quarter" idx="11"/>
          </p:nvPr>
        </p:nvSpPr>
        <p:spPr/>
        <p:txBody>
          <a:bodyPr/>
          <a:lstStyle/>
          <a:p>
            <a:endParaRPr lang="en-US" altLang="x-none" dirty="0"/>
          </a:p>
        </p:txBody>
      </p:sp>
      <p:sp>
        <p:nvSpPr>
          <p:cNvPr id="5" name="Slide Number Placeholder 4">
            <a:extLst>
              <a:ext uri="{FF2B5EF4-FFF2-40B4-BE49-F238E27FC236}">
                <a16:creationId xmlns:a16="http://schemas.microsoft.com/office/drawing/2014/main" id="{1BE4D48C-1C97-364E-BC0A-96AA30C55777}"/>
              </a:ext>
            </a:extLst>
          </p:cNvPr>
          <p:cNvSpPr>
            <a:spLocks noGrp="1"/>
          </p:cNvSpPr>
          <p:nvPr>
            <p:ph type="sldNum" sz="quarter" idx="12"/>
          </p:nvPr>
        </p:nvSpPr>
        <p:spPr/>
        <p:txBody>
          <a:bodyPr/>
          <a:lstStyle/>
          <a:p>
            <a:fld id="{2C65950A-5284-F14A-8929-A5FDD999DDD8}" type="slidenum">
              <a:rPr lang="en-US" altLang="x-none" smtClean="0"/>
              <a:pPr/>
              <a:t>‹#›</a:t>
            </a:fld>
            <a:endParaRPr lang="en-US" altLang="x-none"/>
          </a:p>
        </p:txBody>
      </p:sp>
    </p:spTree>
    <p:extLst>
      <p:ext uri="{BB962C8B-B14F-4D97-AF65-F5344CB8AC3E}">
        <p14:creationId xmlns:p14="http://schemas.microsoft.com/office/powerpoint/2010/main" val="2982688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9BCCE9-0E43-CE43-9C05-B033C8C4CB01}"/>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3" name="Footer Placeholder 2">
            <a:extLst>
              <a:ext uri="{FF2B5EF4-FFF2-40B4-BE49-F238E27FC236}">
                <a16:creationId xmlns:a16="http://schemas.microsoft.com/office/drawing/2014/main" id="{5C9F7D35-3CFD-9245-93C8-E9D11A0B95D4}"/>
              </a:ext>
            </a:extLst>
          </p:cNvPr>
          <p:cNvSpPr>
            <a:spLocks noGrp="1"/>
          </p:cNvSpPr>
          <p:nvPr>
            <p:ph type="ftr" sz="quarter" idx="11"/>
          </p:nvPr>
        </p:nvSpPr>
        <p:spPr/>
        <p:txBody>
          <a:bodyPr/>
          <a:lstStyle/>
          <a:p>
            <a:endParaRPr lang="en-US" altLang="x-none" dirty="0"/>
          </a:p>
        </p:txBody>
      </p:sp>
      <p:sp>
        <p:nvSpPr>
          <p:cNvPr id="4" name="Slide Number Placeholder 3">
            <a:extLst>
              <a:ext uri="{FF2B5EF4-FFF2-40B4-BE49-F238E27FC236}">
                <a16:creationId xmlns:a16="http://schemas.microsoft.com/office/drawing/2014/main" id="{32EE548C-2C3A-5541-8D1D-E9ACFFFE991A}"/>
              </a:ext>
            </a:extLst>
          </p:cNvPr>
          <p:cNvSpPr>
            <a:spLocks noGrp="1"/>
          </p:cNvSpPr>
          <p:nvPr>
            <p:ph type="sldNum" sz="quarter" idx="12"/>
          </p:nvPr>
        </p:nvSpPr>
        <p:spPr/>
        <p:txBody>
          <a:bodyPr/>
          <a:lstStyle/>
          <a:p>
            <a:fld id="{358C63D3-51DD-C944-8AEA-B749D334FBF6}" type="slidenum">
              <a:rPr lang="en-US" altLang="x-none" smtClean="0"/>
              <a:pPr/>
              <a:t>‹#›</a:t>
            </a:fld>
            <a:endParaRPr lang="en-US" altLang="x-none"/>
          </a:p>
        </p:txBody>
      </p:sp>
    </p:spTree>
    <p:extLst>
      <p:ext uri="{BB962C8B-B14F-4D97-AF65-F5344CB8AC3E}">
        <p14:creationId xmlns:p14="http://schemas.microsoft.com/office/powerpoint/2010/main" val="1813917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23A7-8749-BF4C-B703-032D67945FF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A611270-2E05-F54C-812D-F8F292CEBCD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4A72FA-D9B0-F64F-A9EC-0E0D8159C05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D5757B6-226D-6D4D-AD15-7AD71E454055}"/>
              </a:ext>
            </a:extLst>
          </p:cNvPr>
          <p:cNvSpPr>
            <a:spLocks noGrp="1"/>
          </p:cNvSpPr>
          <p:nvPr>
            <p:ph type="dt" sz="half" idx="10"/>
          </p:nvPr>
        </p:nvSpPr>
        <p:spPr/>
        <p:txBody>
          <a:bodyPr/>
          <a:lstStyle/>
          <a:p>
            <a:fld id="{64A3C08C-BA72-6843-9157-774DE288B469}" type="datetimeFigureOut">
              <a:rPr lang="en-US" smtClean="0"/>
              <a:t>9/6/22</a:t>
            </a:fld>
            <a:endParaRPr lang="en-US"/>
          </a:p>
        </p:txBody>
      </p:sp>
      <p:sp>
        <p:nvSpPr>
          <p:cNvPr id="6" name="Footer Placeholder 5">
            <a:extLst>
              <a:ext uri="{FF2B5EF4-FFF2-40B4-BE49-F238E27FC236}">
                <a16:creationId xmlns:a16="http://schemas.microsoft.com/office/drawing/2014/main" id="{B2740B89-E2FE-8449-A64A-1CCD81517FF3}"/>
              </a:ext>
            </a:extLst>
          </p:cNvPr>
          <p:cNvSpPr>
            <a:spLocks noGrp="1"/>
          </p:cNvSpPr>
          <p:nvPr>
            <p:ph type="ftr" sz="quarter" idx="11"/>
          </p:nvPr>
        </p:nvSpPr>
        <p:spPr/>
        <p:txBody>
          <a:bodyPr/>
          <a:lstStyle/>
          <a:p>
            <a:endParaRPr lang="en-US" altLang="x-none" dirty="0"/>
          </a:p>
        </p:txBody>
      </p:sp>
      <p:sp>
        <p:nvSpPr>
          <p:cNvPr id="7" name="Slide Number Placeholder 6">
            <a:extLst>
              <a:ext uri="{FF2B5EF4-FFF2-40B4-BE49-F238E27FC236}">
                <a16:creationId xmlns:a16="http://schemas.microsoft.com/office/drawing/2014/main" id="{F94123CD-9B92-9D48-B762-C6C67B41E68F}"/>
              </a:ext>
            </a:extLst>
          </p:cNvPr>
          <p:cNvSpPr>
            <a:spLocks noGrp="1"/>
          </p:cNvSpPr>
          <p:nvPr>
            <p:ph type="sldNum" sz="quarter" idx="12"/>
          </p:nvPr>
        </p:nvSpPr>
        <p:spPr/>
        <p:txBody>
          <a:bodyPr/>
          <a:lstStyle/>
          <a:p>
            <a:fld id="{AA26BFE0-1B2C-0E4B-8A9D-BEB6E74EC3D9}" type="slidenum">
              <a:rPr lang="en-US" altLang="x-none" smtClean="0"/>
              <a:pPr/>
              <a:t>‹#›</a:t>
            </a:fld>
            <a:endParaRPr lang="en-US" altLang="x-none"/>
          </a:p>
        </p:txBody>
      </p:sp>
    </p:spTree>
    <p:extLst>
      <p:ext uri="{BB962C8B-B14F-4D97-AF65-F5344CB8AC3E}">
        <p14:creationId xmlns:p14="http://schemas.microsoft.com/office/powerpoint/2010/main" val="2664777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5062-2C27-F04D-A31F-0427E06AAC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EDDFDB7-4884-8E4B-B9AB-3F795BAF6FF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0F8BBDF-7BE8-254D-8804-2106E541D5E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015701D-4D46-EB4A-9B22-B9FA5D5E1D05}"/>
              </a:ext>
            </a:extLst>
          </p:cNvPr>
          <p:cNvSpPr>
            <a:spLocks noGrp="1"/>
          </p:cNvSpPr>
          <p:nvPr>
            <p:ph type="dt" sz="half" idx="10"/>
          </p:nvPr>
        </p:nvSpPr>
        <p:spPr/>
        <p:txBody>
          <a:bodyPr/>
          <a:lstStyle/>
          <a:p>
            <a:endParaRPr lang="en-US" altLang="x-none"/>
          </a:p>
        </p:txBody>
      </p:sp>
      <p:sp>
        <p:nvSpPr>
          <p:cNvPr id="6" name="Footer Placeholder 5">
            <a:extLst>
              <a:ext uri="{FF2B5EF4-FFF2-40B4-BE49-F238E27FC236}">
                <a16:creationId xmlns:a16="http://schemas.microsoft.com/office/drawing/2014/main" id="{ECEEDF71-EC1F-C445-99C9-DAFDEDCC712F}"/>
              </a:ext>
            </a:extLst>
          </p:cNvPr>
          <p:cNvSpPr>
            <a:spLocks noGrp="1"/>
          </p:cNvSpPr>
          <p:nvPr>
            <p:ph type="ftr" sz="quarter" idx="11"/>
          </p:nvPr>
        </p:nvSpPr>
        <p:spPr/>
        <p:txBody>
          <a:bodyPr/>
          <a:lstStyle/>
          <a:p>
            <a:endParaRPr lang="en-US" altLang="x-none"/>
          </a:p>
        </p:txBody>
      </p:sp>
      <p:sp>
        <p:nvSpPr>
          <p:cNvPr id="7" name="Slide Number Placeholder 6">
            <a:extLst>
              <a:ext uri="{FF2B5EF4-FFF2-40B4-BE49-F238E27FC236}">
                <a16:creationId xmlns:a16="http://schemas.microsoft.com/office/drawing/2014/main" id="{AEBEBE2B-3B7D-7E48-B946-AEF7FB7A1D5C}"/>
              </a:ext>
            </a:extLst>
          </p:cNvPr>
          <p:cNvSpPr>
            <a:spLocks noGrp="1"/>
          </p:cNvSpPr>
          <p:nvPr>
            <p:ph type="sldNum" sz="quarter" idx="12"/>
          </p:nvPr>
        </p:nvSpPr>
        <p:spPr/>
        <p:txBody>
          <a:bodyPr/>
          <a:lstStyle/>
          <a:p>
            <a:fld id="{E41F3A25-4381-F748-9D2C-5621C5E9A25C}" type="slidenum">
              <a:rPr lang="en-US" altLang="x-none" smtClean="0"/>
              <a:pPr/>
              <a:t>‹#›</a:t>
            </a:fld>
            <a:endParaRPr lang="en-US" altLang="x-none"/>
          </a:p>
        </p:txBody>
      </p:sp>
    </p:spTree>
    <p:extLst>
      <p:ext uri="{BB962C8B-B14F-4D97-AF65-F5344CB8AC3E}">
        <p14:creationId xmlns:p14="http://schemas.microsoft.com/office/powerpoint/2010/main" val="2456958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5594D3-FCD3-F14A-A18E-3628A9DD738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11714F-5686-5743-9023-BAEF696D287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BC4FE9-ADFC-C34E-AD64-C7DCE297051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4A3C08C-BA72-6843-9157-774DE288B469}" type="datetimeFigureOut">
              <a:rPr lang="en-US" smtClean="0"/>
              <a:t>9/6/22</a:t>
            </a:fld>
            <a:endParaRPr lang="en-US"/>
          </a:p>
        </p:txBody>
      </p:sp>
      <p:sp>
        <p:nvSpPr>
          <p:cNvPr id="5" name="Footer Placeholder 4">
            <a:extLst>
              <a:ext uri="{FF2B5EF4-FFF2-40B4-BE49-F238E27FC236}">
                <a16:creationId xmlns:a16="http://schemas.microsoft.com/office/drawing/2014/main" id="{E2D261C3-B075-B243-940E-515428AA7F0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A46122-D4E5-7F4A-98E7-132D41E9E2D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A191E7-2071-B34D-84F0-74D03C8C3C56}" type="slidenum">
              <a:rPr lang="en-US" altLang="x-none" smtClean="0"/>
              <a:pPr/>
              <a:t>‹#›</a:t>
            </a:fld>
            <a:endParaRPr lang="en-US" altLang="x-none"/>
          </a:p>
        </p:txBody>
      </p:sp>
      <p:pic>
        <p:nvPicPr>
          <p:cNvPr id="7" name="Picture 13" descr="SJSU-logo">
            <a:extLst>
              <a:ext uri="{FF2B5EF4-FFF2-40B4-BE49-F238E27FC236}">
                <a16:creationId xmlns:a16="http://schemas.microsoft.com/office/drawing/2014/main" id="{6C3FB6BB-5285-3042-A28F-C4F95B4C05C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66713" y="6172200"/>
            <a:ext cx="639762" cy="60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70411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tephanieevergreen.com/how-to/"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excelfunctions.net/excel-aggregate-function.html" TargetMode="External"/><Relationship Id="rId13" Type="http://schemas.openxmlformats.org/officeDocument/2006/relationships/hyperlink" Target="https://www.excelfunctions.net/excel-munit-function.html" TargetMode="External"/><Relationship Id="rId18" Type="http://schemas.openxmlformats.org/officeDocument/2006/relationships/hyperlink" Target="https://www.excelfunctions.net/excel-sumsq-function.html" TargetMode="External"/><Relationship Id="rId3" Type="http://schemas.openxmlformats.org/officeDocument/2006/relationships/hyperlink" Target="https://www.excelfunctions.net/excel-product-function.html" TargetMode="External"/><Relationship Id="rId21" Type="http://schemas.openxmlformats.org/officeDocument/2006/relationships/hyperlink" Target="https://www.excelfunctions.net/excel-sumxmy2-function.html" TargetMode="External"/><Relationship Id="rId7" Type="http://schemas.openxmlformats.org/officeDocument/2006/relationships/hyperlink" Target="https://www.excelfunctions.net/excel-mod-function.html" TargetMode="External"/><Relationship Id="rId12" Type="http://schemas.openxmlformats.org/officeDocument/2006/relationships/hyperlink" Target="https://www.excelfunctions.net/excel-mmult-function.html" TargetMode="External"/><Relationship Id="rId17" Type="http://schemas.openxmlformats.org/officeDocument/2006/relationships/hyperlink" Target="https://www.excelfunctions.net/excel-sumproduct-function.html" TargetMode="External"/><Relationship Id="rId2" Type="http://schemas.openxmlformats.org/officeDocument/2006/relationships/hyperlink" Target="https://www.excelfunctions.net/excel-sum-function.html" TargetMode="External"/><Relationship Id="rId16" Type="http://schemas.openxmlformats.org/officeDocument/2006/relationships/hyperlink" Target="https://www.excelfunctions.net/excel-multinomial-function.html" TargetMode="External"/><Relationship Id="rId20" Type="http://schemas.openxmlformats.org/officeDocument/2006/relationships/hyperlink" Target="https://www.excelfunctions.net/excel-sumx2py2-function.html" TargetMode="External"/><Relationship Id="rId1" Type="http://schemas.openxmlformats.org/officeDocument/2006/relationships/slideLayout" Target="../slideLayouts/slideLayout2.xml"/><Relationship Id="rId6" Type="http://schemas.openxmlformats.org/officeDocument/2006/relationships/hyperlink" Target="https://www.excelfunctions.net/excel-quotient-function.html" TargetMode="External"/><Relationship Id="rId11" Type="http://schemas.openxmlformats.org/officeDocument/2006/relationships/hyperlink" Target="https://www.excelfunctions.net/excel-minverse-function.html" TargetMode="External"/><Relationship Id="rId5" Type="http://schemas.openxmlformats.org/officeDocument/2006/relationships/hyperlink" Target="https://www.excelfunctions.net/excel-sqrt-function.html" TargetMode="External"/><Relationship Id="rId15" Type="http://schemas.openxmlformats.org/officeDocument/2006/relationships/hyperlink" Target="https://www.excelfunctions.net/excel-factdouble-function.html" TargetMode="External"/><Relationship Id="rId10" Type="http://schemas.openxmlformats.org/officeDocument/2006/relationships/hyperlink" Target="https://www.excelfunctions.net/excel-mdeterm-function.html" TargetMode="External"/><Relationship Id="rId19" Type="http://schemas.openxmlformats.org/officeDocument/2006/relationships/hyperlink" Target="https://www.excelfunctions.net/excel-sumx2my2-function.html" TargetMode="External"/><Relationship Id="rId4" Type="http://schemas.openxmlformats.org/officeDocument/2006/relationships/hyperlink" Target="https://www.excelfunctions.net/excel-power-function.html" TargetMode="External"/><Relationship Id="rId9" Type="http://schemas.openxmlformats.org/officeDocument/2006/relationships/hyperlink" Target="https://www.excelfunctions.net/excel-subtotal-function.html" TargetMode="External"/><Relationship Id="rId14" Type="http://schemas.openxmlformats.org/officeDocument/2006/relationships/hyperlink" Target="https://www.excelfunctions.net/excel-fact-function.html" TargetMode="External"/><Relationship Id="rId22" Type="http://schemas.openxmlformats.org/officeDocument/2006/relationships/hyperlink" Target="https://www.excelfunctions.net/excel-seriessum-function.html"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support.microsoft.com/en-us/office/beta-inv-function-e84cb8aa-8df0-4cf6-9892-83a341d252eb" TargetMode="External"/><Relationship Id="rId13" Type="http://schemas.openxmlformats.org/officeDocument/2006/relationships/hyperlink" Target="https://support.microsoft.com/en-us/office/chisq-dist-rt-function-dc4832e8-ed2b-49ae-8d7c-b28d5804c0f2" TargetMode="External"/><Relationship Id="rId18" Type="http://schemas.openxmlformats.org/officeDocument/2006/relationships/hyperlink" Target="https://support.microsoft.com/en-us/office/confidence-t-function-e8eca395-6c3a-4ba9-9003-79ccc61d3c53" TargetMode="External"/><Relationship Id="rId3" Type="http://schemas.openxmlformats.org/officeDocument/2006/relationships/hyperlink" Target="https://support.microsoft.com/en-us/office/average-function-047bac88-d466-426c-a32b-8f33eb960cf6" TargetMode="External"/><Relationship Id="rId21" Type="http://schemas.openxmlformats.org/officeDocument/2006/relationships/hyperlink" Target="https://support.microsoft.com/en-us/office/counta-function-7dc98875-d5c1-46f1-9a82-53f3219e2509" TargetMode="External"/><Relationship Id="rId7" Type="http://schemas.openxmlformats.org/officeDocument/2006/relationships/hyperlink" Target="https://support.microsoft.com/en-us/office/beta-dist-function-11188c9c-780a-42c7-ba43-9ecb5a878d31" TargetMode="External"/><Relationship Id="rId12" Type="http://schemas.openxmlformats.org/officeDocument/2006/relationships/hyperlink" Target="https://support.microsoft.com/en-us/office/chisq-dist-function-8486b05e-5c05-4942-a9ea-f6b341518732" TargetMode="External"/><Relationship Id="rId17" Type="http://schemas.openxmlformats.org/officeDocument/2006/relationships/hyperlink" Target="https://support.microsoft.com/en-us/office/confidence-norm-function-7cec58a6-85bb-488d-91c3-63828d4fbfd4" TargetMode="External"/><Relationship Id="rId2" Type="http://schemas.openxmlformats.org/officeDocument/2006/relationships/hyperlink" Target="https://support.microsoft.com/en-us/office/avedev-function-58fe8d65-2a84-4dc7-8052-f3f87b5c6639" TargetMode="External"/><Relationship Id="rId16" Type="http://schemas.openxmlformats.org/officeDocument/2006/relationships/hyperlink" Target="https://support.microsoft.com/en-us/office/chisq-test-function-2e8a7861-b14a-4985-aa93-fb88de3f260f" TargetMode="External"/><Relationship Id="rId20" Type="http://schemas.openxmlformats.org/officeDocument/2006/relationships/hyperlink" Target="https://support.microsoft.com/en-us/office/count-function-a59cd7fc-b623-4d93-87a4-d23bf411294c" TargetMode="External"/><Relationship Id="rId1" Type="http://schemas.openxmlformats.org/officeDocument/2006/relationships/slideLayout" Target="../slideLayouts/slideLayout2.xml"/><Relationship Id="rId6" Type="http://schemas.openxmlformats.org/officeDocument/2006/relationships/hyperlink" Target="https://support.microsoft.com/en-us/office/averageifs-function-48910c45-1fc0-4389-a028-f7c5c3001690" TargetMode="External"/><Relationship Id="rId11" Type="http://schemas.openxmlformats.org/officeDocument/2006/relationships/hyperlink" Target="https://support.microsoft.com/en-us/office/binom-inv-function-80a0370c-ada6-49b4-83e7-05a91ba77ac9" TargetMode="External"/><Relationship Id="rId24" Type="http://schemas.openxmlformats.org/officeDocument/2006/relationships/hyperlink" Target="https://support.microsoft.com/en-us/office/z-test-function-d633d5a3-2031-4614-a016-92180ad82bee" TargetMode="External"/><Relationship Id="rId5" Type="http://schemas.openxmlformats.org/officeDocument/2006/relationships/hyperlink" Target="https://support.microsoft.com/en-us/office/averageif-function-faec8e2e-0dec-4308-af69-f5576d8ac642" TargetMode="External"/><Relationship Id="rId15" Type="http://schemas.openxmlformats.org/officeDocument/2006/relationships/hyperlink" Target="https://support.microsoft.com/en-us/office/chisq-inv-rt-function-435b5ed8-98d5-4da6-823f-293e2cbc94fe" TargetMode="External"/><Relationship Id="rId23" Type="http://schemas.openxmlformats.org/officeDocument/2006/relationships/hyperlink" Target="https://support.microsoft.com/en-us/office/countif-function-e0de10c6-f885-4e71-abb4-1f464816df34" TargetMode="External"/><Relationship Id="rId10" Type="http://schemas.openxmlformats.org/officeDocument/2006/relationships/hyperlink" Target="https://support.microsoft.com/en-us/office/binom-dist-range-function-17331329-74c7-4053-bb4c-6653a7421595" TargetMode="External"/><Relationship Id="rId19" Type="http://schemas.openxmlformats.org/officeDocument/2006/relationships/hyperlink" Target="https://support.microsoft.com/en-us/office/correl-function-995dcef7-0c0a-4bed-a3fb-239d7b68ca92" TargetMode="External"/><Relationship Id="rId4" Type="http://schemas.openxmlformats.org/officeDocument/2006/relationships/hyperlink" Target="https://support.microsoft.com/en-us/office/averagea-function-f5f84098-d453-4f4c-bbba-3d2c66356091" TargetMode="External"/><Relationship Id="rId9" Type="http://schemas.openxmlformats.org/officeDocument/2006/relationships/hyperlink" Target="https://support.microsoft.com/en-us/office/binom-dist-function-c5ae37b6-f39c-4be2-94c2-509a1480770c" TargetMode="External"/><Relationship Id="rId14" Type="http://schemas.openxmlformats.org/officeDocument/2006/relationships/hyperlink" Target="https://support.microsoft.com/en-us/office/chisq-inv-function-400db556-62b3-472d-80b3-254723e7092f" TargetMode="External"/><Relationship Id="rId22" Type="http://schemas.openxmlformats.org/officeDocument/2006/relationships/hyperlink" Target="https://support.microsoft.com/en-us/office/countblank-function-6a92d772-675c-4bee-b346-24af6bd3ac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x-none" sz="3200" dirty="0"/>
              <a:t>DATA 230</a:t>
            </a:r>
            <a:br>
              <a:rPr lang="en-US" altLang="x-none" sz="3200" dirty="0"/>
            </a:br>
            <a:r>
              <a:rPr lang="en-US" altLang="x-none" sz="3200" dirty="0"/>
              <a:t>Data Visualization</a:t>
            </a:r>
            <a:br>
              <a:rPr lang="en-US" altLang="x-none" sz="3600" dirty="0"/>
            </a:br>
            <a:r>
              <a:rPr lang="en-US" altLang="x-none" sz="2400" dirty="0"/>
              <a:t>Week 3</a:t>
            </a:r>
          </a:p>
        </p:txBody>
      </p:sp>
      <p:sp>
        <p:nvSpPr>
          <p:cNvPr id="2051" name="Rectangle 3"/>
          <p:cNvSpPr>
            <a:spLocks noGrp="1" noChangeArrowheads="1"/>
          </p:cNvSpPr>
          <p:nvPr>
            <p:ph type="subTitle" idx="1"/>
          </p:nvPr>
        </p:nvSpPr>
        <p:spPr/>
        <p:txBody>
          <a:bodyPr/>
          <a:lstStyle/>
          <a:p>
            <a:pPr algn="ctr"/>
            <a:r>
              <a:rPr lang="en-US" altLang="x-none" dirty="0"/>
              <a:t>Department of Applied Data Science</a:t>
            </a:r>
            <a:br>
              <a:rPr lang="en-US" altLang="x-none" dirty="0"/>
            </a:br>
            <a:r>
              <a:rPr lang="en-US" altLang="x-none" dirty="0"/>
              <a:t>San Jose State University</a:t>
            </a:r>
            <a:br>
              <a:rPr lang="en-US" altLang="x-none" dirty="0"/>
            </a:br>
            <a:br>
              <a:rPr lang="en-US" altLang="x-none" sz="1000" dirty="0"/>
            </a:br>
            <a:br>
              <a:rPr lang="en-US" altLang="x-none" dirty="0"/>
            </a:br>
            <a:r>
              <a:rPr lang="en-US" altLang="x-none" dirty="0"/>
              <a:t>Instructor: Robert Nicholson</a:t>
            </a:r>
          </a:p>
          <a:p>
            <a:pPr algn="ctr"/>
            <a:r>
              <a:rPr lang="en-US" altLang="x-none" dirty="0" err="1"/>
              <a:t>sjsu.edu</a:t>
            </a:r>
            <a:r>
              <a:rPr lang="en-US" altLang="x-none" dirty="0"/>
              <a:t>/people/</a:t>
            </a:r>
            <a:r>
              <a:rPr lang="en-US" altLang="x-none" dirty="0" err="1"/>
              <a:t>robert.nicholson</a:t>
            </a:r>
            <a:endParaRPr lang="en-US" altLang="x-none" dirty="0"/>
          </a:p>
        </p:txBody>
      </p:sp>
      <p:sp>
        <p:nvSpPr>
          <p:cNvPr id="3" name="Slide Number Placeholder 2"/>
          <p:cNvSpPr>
            <a:spLocks noGrp="1"/>
          </p:cNvSpPr>
          <p:nvPr>
            <p:ph type="sldNum" sz="quarter" idx="12"/>
          </p:nvPr>
        </p:nvSpPr>
        <p:spPr>
          <a:xfrm>
            <a:off x="6553200" y="6248400"/>
            <a:ext cx="2133600" cy="457200"/>
          </a:xfrm>
        </p:spPr>
        <p:txBody>
          <a:bodyPr/>
          <a:lstStyle/>
          <a:p>
            <a:fld id="{5A7A4AD9-282A-1D42-BDC8-5281B49D17AB}" type="slidenum">
              <a:rPr lang="en-US" altLang="x-none" smtClean="0"/>
              <a:pPr/>
              <a:t>1</a:t>
            </a:fld>
            <a:endParaRPr lang="en-US" altLang="x-non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E0A6-0678-54F9-5E71-24626231EC33}"/>
              </a:ext>
            </a:extLst>
          </p:cNvPr>
          <p:cNvSpPr>
            <a:spLocks noGrp="1"/>
          </p:cNvSpPr>
          <p:nvPr>
            <p:ph type="title"/>
          </p:nvPr>
        </p:nvSpPr>
        <p:spPr/>
        <p:txBody>
          <a:bodyPr/>
          <a:lstStyle/>
          <a:p>
            <a:r>
              <a:rPr lang="en-US" dirty="0"/>
              <a:t>Advanced Charting in Excel</a:t>
            </a:r>
          </a:p>
        </p:txBody>
      </p:sp>
      <p:sp>
        <p:nvSpPr>
          <p:cNvPr id="4" name="Slide Number Placeholder 3">
            <a:extLst>
              <a:ext uri="{FF2B5EF4-FFF2-40B4-BE49-F238E27FC236}">
                <a16:creationId xmlns:a16="http://schemas.microsoft.com/office/drawing/2014/main" id="{3AB9C987-3285-146B-7D1A-DA3D0B58F425}"/>
              </a:ext>
            </a:extLst>
          </p:cNvPr>
          <p:cNvSpPr>
            <a:spLocks noGrp="1"/>
          </p:cNvSpPr>
          <p:nvPr>
            <p:ph type="sldNum" sz="quarter" idx="12"/>
          </p:nvPr>
        </p:nvSpPr>
        <p:spPr/>
        <p:txBody>
          <a:bodyPr/>
          <a:lstStyle/>
          <a:p>
            <a:fld id="{6C575094-CFE5-6845-BA77-358456EEE977}" type="slidenum">
              <a:rPr lang="en-US" altLang="x-none" smtClean="0"/>
              <a:pPr/>
              <a:t>10</a:t>
            </a:fld>
            <a:endParaRPr lang="en-US" altLang="x-none"/>
          </a:p>
        </p:txBody>
      </p:sp>
      <p:pic>
        <p:nvPicPr>
          <p:cNvPr id="6" name="Picture 5">
            <a:extLst>
              <a:ext uri="{FF2B5EF4-FFF2-40B4-BE49-F238E27FC236}">
                <a16:creationId xmlns:a16="http://schemas.microsoft.com/office/drawing/2014/main" id="{3CA0FD0C-1B91-E18C-2050-1579F7AD9FBF}"/>
              </a:ext>
            </a:extLst>
          </p:cNvPr>
          <p:cNvPicPr>
            <a:picLocks noChangeAspect="1"/>
          </p:cNvPicPr>
          <p:nvPr/>
        </p:nvPicPr>
        <p:blipFill>
          <a:blip r:embed="rId2"/>
          <a:stretch>
            <a:fillRect/>
          </a:stretch>
        </p:blipFill>
        <p:spPr>
          <a:xfrm>
            <a:off x="685800" y="1417342"/>
            <a:ext cx="7772400" cy="4516594"/>
          </a:xfrm>
          <a:prstGeom prst="rect">
            <a:avLst/>
          </a:prstGeom>
        </p:spPr>
      </p:pic>
    </p:spTree>
    <p:extLst>
      <p:ext uri="{BB962C8B-B14F-4D97-AF65-F5344CB8AC3E}">
        <p14:creationId xmlns:p14="http://schemas.microsoft.com/office/powerpoint/2010/main" val="3635624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E0A6-0678-54F9-5E71-24626231EC33}"/>
              </a:ext>
            </a:extLst>
          </p:cNvPr>
          <p:cNvSpPr>
            <a:spLocks noGrp="1"/>
          </p:cNvSpPr>
          <p:nvPr>
            <p:ph type="title"/>
          </p:nvPr>
        </p:nvSpPr>
        <p:spPr/>
        <p:txBody>
          <a:bodyPr/>
          <a:lstStyle/>
          <a:p>
            <a:r>
              <a:rPr lang="en-US" dirty="0"/>
              <a:t>Advanced Charting in Excel</a:t>
            </a:r>
          </a:p>
        </p:txBody>
      </p:sp>
      <p:sp>
        <p:nvSpPr>
          <p:cNvPr id="4" name="Slide Number Placeholder 3">
            <a:extLst>
              <a:ext uri="{FF2B5EF4-FFF2-40B4-BE49-F238E27FC236}">
                <a16:creationId xmlns:a16="http://schemas.microsoft.com/office/drawing/2014/main" id="{3AB9C987-3285-146B-7D1A-DA3D0B58F425}"/>
              </a:ext>
            </a:extLst>
          </p:cNvPr>
          <p:cNvSpPr>
            <a:spLocks noGrp="1"/>
          </p:cNvSpPr>
          <p:nvPr>
            <p:ph type="sldNum" sz="quarter" idx="12"/>
          </p:nvPr>
        </p:nvSpPr>
        <p:spPr/>
        <p:txBody>
          <a:bodyPr/>
          <a:lstStyle/>
          <a:p>
            <a:fld id="{6C575094-CFE5-6845-BA77-358456EEE977}" type="slidenum">
              <a:rPr lang="en-US" altLang="x-none" smtClean="0"/>
              <a:pPr/>
              <a:t>11</a:t>
            </a:fld>
            <a:endParaRPr lang="en-US" altLang="x-none"/>
          </a:p>
        </p:txBody>
      </p:sp>
      <p:pic>
        <p:nvPicPr>
          <p:cNvPr id="3" name="Picture 2">
            <a:extLst>
              <a:ext uri="{FF2B5EF4-FFF2-40B4-BE49-F238E27FC236}">
                <a16:creationId xmlns:a16="http://schemas.microsoft.com/office/drawing/2014/main" id="{52B3D7AE-A42C-7457-176A-7C05A22BFCEC}"/>
              </a:ext>
            </a:extLst>
          </p:cNvPr>
          <p:cNvPicPr>
            <a:picLocks noChangeAspect="1"/>
          </p:cNvPicPr>
          <p:nvPr/>
        </p:nvPicPr>
        <p:blipFill>
          <a:blip r:embed="rId2"/>
          <a:stretch>
            <a:fillRect/>
          </a:stretch>
        </p:blipFill>
        <p:spPr>
          <a:xfrm>
            <a:off x="685800" y="1508781"/>
            <a:ext cx="7772400" cy="4265947"/>
          </a:xfrm>
          <a:prstGeom prst="rect">
            <a:avLst/>
          </a:prstGeom>
        </p:spPr>
      </p:pic>
    </p:spTree>
    <p:extLst>
      <p:ext uri="{BB962C8B-B14F-4D97-AF65-F5344CB8AC3E}">
        <p14:creationId xmlns:p14="http://schemas.microsoft.com/office/powerpoint/2010/main" val="260738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E0A6-0678-54F9-5E71-24626231EC33}"/>
              </a:ext>
            </a:extLst>
          </p:cNvPr>
          <p:cNvSpPr>
            <a:spLocks noGrp="1"/>
          </p:cNvSpPr>
          <p:nvPr>
            <p:ph type="title"/>
          </p:nvPr>
        </p:nvSpPr>
        <p:spPr/>
        <p:txBody>
          <a:bodyPr/>
          <a:lstStyle/>
          <a:p>
            <a:r>
              <a:rPr lang="en-US" dirty="0"/>
              <a:t>Advanced Charting in Excel</a:t>
            </a:r>
          </a:p>
        </p:txBody>
      </p:sp>
      <p:sp>
        <p:nvSpPr>
          <p:cNvPr id="4" name="Slide Number Placeholder 3">
            <a:extLst>
              <a:ext uri="{FF2B5EF4-FFF2-40B4-BE49-F238E27FC236}">
                <a16:creationId xmlns:a16="http://schemas.microsoft.com/office/drawing/2014/main" id="{3AB9C987-3285-146B-7D1A-DA3D0B58F425}"/>
              </a:ext>
            </a:extLst>
          </p:cNvPr>
          <p:cNvSpPr>
            <a:spLocks noGrp="1"/>
          </p:cNvSpPr>
          <p:nvPr>
            <p:ph type="sldNum" sz="quarter" idx="12"/>
          </p:nvPr>
        </p:nvSpPr>
        <p:spPr/>
        <p:txBody>
          <a:bodyPr/>
          <a:lstStyle/>
          <a:p>
            <a:fld id="{6C575094-CFE5-6845-BA77-358456EEE977}" type="slidenum">
              <a:rPr lang="en-US" altLang="x-none" smtClean="0"/>
              <a:pPr/>
              <a:t>12</a:t>
            </a:fld>
            <a:endParaRPr lang="en-US" altLang="x-none"/>
          </a:p>
        </p:txBody>
      </p:sp>
      <p:pic>
        <p:nvPicPr>
          <p:cNvPr id="5" name="Picture 4">
            <a:extLst>
              <a:ext uri="{FF2B5EF4-FFF2-40B4-BE49-F238E27FC236}">
                <a16:creationId xmlns:a16="http://schemas.microsoft.com/office/drawing/2014/main" id="{9A050D8C-296E-1DDD-71D2-D78F0C91220D}"/>
              </a:ext>
            </a:extLst>
          </p:cNvPr>
          <p:cNvPicPr>
            <a:picLocks noChangeAspect="1"/>
          </p:cNvPicPr>
          <p:nvPr/>
        </p:nvPicPr>
        <p:blipFill>
          <a:blip r:embed="rId2"/>
          <a:stretch>
            <a:fillRect/>
          </a:stretch>
        </p:blipFill>
        <p:spPr>
          <a:xfrm>
            <a:off x="685800" y="1417342"/>
            <a:ext cx="7772400" cy="4507115"/>
          </a:xfrm>
          <a:prstGeom prst="rect">
            <a:avLst/>
          </a:prstGeom>
        </p:spPr>
      </p:pic>
    </p:spTree>
    <p:extLst>
      <p:ext uri="{BB962C8B-B14F-4D97-AF65-F5344CB8AC3E}">
        <p14:creationId xmlns:p14="http://schemas.microsoft.com/office/powerpoint/2010/main" val="2751887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E0A6-0678-54F9-5E71-24626231EC33}"/>
              </a:ext>
            </a:extLst>
          </p:cNvPr>
          <p:cNvSpPr>
            <a:spLocks noGrp="1"/>
          </p:cNvSpPr>
          <p:nvPr>
            <p:ph type="title"/>
          </p:nvPr>
        </p:nvSpPr>
        <p:spPr/>
        <p:txBody>
          <a:bodyPr/>
          <a:lstStyle/>
          <a:p>
            <a:r>
              <a:rPr lang="en-US" dirty="0"/>
              <a:t>Charting in Excel</a:t>
            </a:r>
          </a:p>
        </p:txBody>
      </p:sp>
      <p:sp>
        <p:nvSpPr>
          <p:cNvPr id="4" name="Slide Number Placeholder 3">
            <a:extLst>
              <a:ext uri="{FF2B5EF4-FFF2-40B4-BE49-F238E27FC236}">
                <a16:creationId xmlns:a16="http://schemas.microsoft.com/office/drawing/2014/main" id="{3AB9C987-3285-146B-7D1A-DA3D0B58F425}"/>
              </a:ext>
            </a:extLst>
          </p:cNvPr>
          <p:cNvSpPr>
            <a:spLocks noGrp="1"/>
          </p:cNvSpPr>
          <p:nvPr>
            <p:ph type="sldNum" sz="quarter" idx="12"/>
          </p:nvPr>
        </p:nvSpPr>
        <p:spPr/>
        <p:txBody>
          <a:bodyPr/>
          <a:lstStyle/>
          <a:p>
            <a:fld id="{6C575094-CFE5-6845-BA77-358456EEE977}" type="slidenum">
              <a:rPr lang="en-US" altLang="x-none" smtClean="0"/>
              <a:pPr/>
              <a:t>13</a:t>
            </a:fld>
            <a:endParaRPr lang="en-US" altLang="x-none"/>
          </a:p>
        </p:txBody>
      </p:sp>
      <p:pic>
        <p:nvPicPr>
          <p:cNvPr id="3" name="Picture 2">
            <a:extLst>
              <a:ext uri="{FF2B5EF4-FFF2-40B4-BE49-F238E27FC236}">
                <a16:creationId xmlns:a16="http://schemas.microsoft.com/office/drawing/2014/main" id="{E821C275-CB58-19C6-3486-32A896AC670B}"/>
              </a:ext>
            </a:extLst>
          </p:cNvPr>
          <p:cNvPicPr>
            <a:picLocks noChangeAspect="1"/>
          </p:cNvPicPr>
          <p:nvPr/>
        </p:nvPicPr>
        <p:blipFill>
          <a:blip r:embed="rId2"/>
          <a:stretch>
            <a:fillRect/>
          </a:stretch>
        </p:blipFill>
        <p:spPr>
          <a:xfrm>
            <a:off x="685800" y="1426010"/>
            <a:ext cx="2606054" cy="2244889"/>
          </a:xfrm>
          <a:prstGeom prst="rect">
            <a:avLst/>
          </a:prstGeom>
        </p:spPr>
      </p:pic>
      <p:sp>
        <p:nvSpPr>
          <p:cNvPr id="6" name="TextBox 5">
            <a:extLst>
              <a:ext uri="{FF2B5EF4-FFF2-40B4-BE49-F238E27FC236}">
                <a16:creationId xmlns:a16="http://schemas.microsoft.com/office/drawing/2014/main" id="{DD942AF3-5C91-EAE6-631C-F8C4ED92A826}"/>
              </a:ext>
            </a:extLst>
          </p:cNvPr>
          <p:cNvSpPr txBox="1"/>
          <p:nvPr/>
        </p:nvSpPr>
        <p:spPr>
          <a:xfrm>
            <a:off x="731562" y="5148414"/>
            <a:ext cx="7886700" cy="492443"/>
          </a:xfrm>
          <a:prstGeom prst="rect">
            <a:avLst/>
          </a:prstGeom>
          <a:noFill/>
        </p:spPr>
        <p:txBody>
          <a:bodyPr wrap="square" rtlCol="0">
            <a:spAutoFit/>
          </a:bodyPr>
          <a:lstStyle/>
          <a:p>
            <a:r>
              <a:rPr lang="en-US" sz="2600" dirty="0"/>
              <a:t>Examples from </a:t>
            </a:r>
            <a:r>
              <a:rPr lang="en-US" sz="2600" dirty="0">
                <a:hlinkClick r:id="rId3"/>
              </a:rPr>
              <a:t>https://stephanieevergreen.com/how-to/</a:t>
            </a:r>
            <a:r>
              <a:rPr lang="en-US" sz="2600" dirty="0"/>
              <a:t> </a:t>
            </a:r>
          </a:p>
        </p:txBody>
      </p:sp>
      <p:pic>
        <p:nvPicPr>
          <p:cNvPr id="8" name="Picture 7">
            <a:extLst>
              <a:ext uri="{FF2B5EF4-FFF2-40B4-BE49-F238E27FC236}">
                <a16:creationId xmlns:a16="http://schemas.microsoft.com/office/drawing/2014/main" id="{91217320-F220-3F99-5B05-8B02FC4F45E3}"/>
              </a:ext>
            </a:extLst>
          </p:cNvPr>
          <p:cNvPicPr>
            <a:picLocks noChangeAspect="1"/>
          </p:cNvPicPr>
          <p:nvPr/>
        </p:nvPicPr>
        <p:blipFill>
          <a:blip r:embed="rId4"/>
          <a:stretch>
            <a:fillRect/>
          </a:stretch>
        </p:blipFill>
        <p:spPr>
          <a:xfrm>
            <a:off x="3702046" y="1801578"/>
            <a:ext cx="2201556" cy="2733252"/>
          </a:xfrm>
          <a:prstGeom prst="rect">
            <a:avLst/>
          </a:prstGeom>
        </p:spPr>
      </p:pic>
      <p:sp>
        <p:nvSpPr>
          <p:cNvPr id="9" name="TextBox 8">
            <a:extLst>
              <a:ext uri="{FF2B5EF4-FFF2-40B4-BE49-F238E27FC236}">
                <a16:creationId xmlns:a16="http://schemas.microsoft.com/office/drawing/2014/main" id="{57D5D7AC-1C6D-038D-4726-8FA8AFA38E03}"/>
              </a:ext>
            </a:extLst>
          </p:cNvPr>
          <p:cNvSpPr txBox="1"/>
          <p:nvPr/>
        </p:nvSpPr>
        <p:spPr>
          <a:xfrm>
            <a:off x="5940545" y="1796734"/>
            <a:ext cx="3111966" cy="2677656"/>
          </a:xfrm>
          <a:prstGeom prst="rect">
            <a:avLst/>
          </a:prstGeom>
          <a:noFill/>
        </p:spPr>
        <p:txBody>
          <a:bodyPr wrap="square" rtlCol="0">
            <a:spAutoFit/>
          </a:bodyPr>
          <a:lstStyle/>
          <a:p>
            <a:r>
              <a:rPr lang="en-US" b="1" dirty="0"/>
              <a:t>Effective Data Visualization: </a:t>
            </a:r>
            <a:r>
              <a:rPr lang="en-US" sz="1600" b="1" dirty="0"/>
              <a:t>The Right Chart for the Right Data</a:t>
            </a:r>
          </a:p>
          <a:p>
            <a:endParaRPr lang="en-US" sz="800" dirty="0"/>
          </a:p>
          <a:p>
            <a:r>
              <a:rPr lang="en-US" dirty="0"/>
              <a:t>Stephanie Evergreen</a:t>
            </a:r>
          </a:p>
          <a:p>
            <a:r>
              <a:rPr lang="en-US" dirty="0"/>
              <a:t>SAGE Publications, 2016</a:t>
            </a:r>
          </a:p>
          <a:p>
            <a:endParaRPr lang="en-US" dirty="0"/>
          </a:p>
          <a:p>
            <a:endParaRPr lang="en-US" dirty="0"/>
          </a:p>
          <a:p>
            <a:endParaRPr lang="en-US" dirty="0"/>
          </a:p>
          <a:p>
            <a:r>
              <a:rPr lang="en-US" i="1" dirty="0"/>
              <a:t>How to use MS Excel for data visualization &amp; presentations</a:t>
            </a:r>
          </a:p>
        </p:txBody>
      </p:sp>
    </p:spTree>
    <p:extLst>
      <p:ext uri="{BB962C8B-B14F-4D97-AF65-F5344CB8AC3E}">
        <p14:creationId xmlns:p14="http://schemas.microsoft.com/office/powerpoint/2010/main" val="3745638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8788-BD63-1464-5463-53010C649D27}"/>
              </a:ext>
            </a:extLst>
          </p:cNvPr>
          <p:cNvSpPr>
            <a:spLocks noGrp="1"/>
          </p:cNvSpPr>
          <p:nvPr>
            <p:ph type="title"/>
          </p:nvPr>
        </p:nvSpPr>
        <p:spPr/>
        <p:txBody>
          <a:bodyPr/>
          <a:lstStyle/>
          <a:p>
            <a:r>
              <a:rPr lang="en-US" dirty="0"/>
              <a:t>Basic Charting in Excel</a:t>
            </a:r>
          </a:p>
        </p:txBody>
      </p:sp>
      <p:sp>
        <p:nvSpPr>
          <p:cNvPr id="4" name="Slide Number Placeholder 3">
            <a:extLst>
              <a:ext uri="{FF2B5EF4-FFF2-40B4-BE49-F238E27FC236}">
                <a16:creationId xmlns:a16="http://schemas.microsoft.com/office/drawing/2014/main" id="{DFF8E060-621B-94F0-1CA2-92EC86E047F5}"/>
              </a:ext>
            </a:extLst>
          </p:cNvPr>
          <p:cNvSpPr>
            <a:spLocks noGrp="1"/>
          </p:cNvSpPr>
          <p:nvPr>
            <p:ph type="sldNum" sz="quarter" idx="12"/>
          </p:nvPr>
        </p:nvSpPr>
        <p:spPr/>
        <p:txBody>
          <a:bodyPr/>
          <a:lstStyle/>
          <a:p>
            <a:fld id="{6C575094-CFE5-6845-BA77-358456EEE977}" type="slidenum">
              <a:rPr lang="en-US" altLang="x-none" smtClean="0"/>
              <a:pPr/>
              <a:t>14</a:t>
            </a:fld>
            <a:endParaRPr lang="en-US" altLang="x-none"/>
          </a:p>
        </p:txBody>
      </p:sp>
      <p:pic>
        <p:nvPicPr>
          <p:cNvPr id="6" name="Picture 5">
            <a:extLst>
              <a:ext uri="{FF2B5EF4-FFF2-40B4-BE49-F238E27FC236}">
                <a16:creationId xmlns:a16="http://schemas.microsoft.com/office/drawing/2014/main" id="{A741C4AA-9252-3A87-206F-0648E91B21D9}"/>
              </a:ext>
            </a:extLst>
          </p:cNvPr>
          <p:cNvPicPr>
            <a:picLocks noChangeAspect="1"/>
          </p:cNvPicPr>
          <p:nvPr/>
        </p:nvPicPr>
        <p:blipFill>
          <a:blip r:embed="rId2"/>
          <a:stretch>
            <a:fillRect/>
          </a:stretch>
        </p:blipFill>
        <p:spPr>
          <a:xfrm>
            <a:off x="777901" y="1527126"/>
            <a:ext cx="7772400" cy="3803748"/>
          </a:xfrm>
          <a:prstGeom prst="rect">
            <a:avLst/>
          </a:prstGeom>
        </p:spPr>
      </p:pic>
    </p:spTree>
    <p:extLst>
      <p:ext uri="{BB962C8B-B14F-4D97-AF65-F5344CB8AC3E}">
        <p14:creationId xmlns:p14="http://schemas.microsoft.com/office/powerpoint/2010/main" val="332334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F3BC-F402-BEBF-6163-8C73B75212EA}"/>
              </a:ext>
            </a:extLst>
          </p:cNvPr>
          <p:cNvSpPr>
            <a:spLocks noGrp="1"/>
          </p:cNvSpPr>
          <p:nvPr>
            <p:ph type="title"/>
          </p:nvPr>
        </p:nvSpPr>
        <p:spPr/>
        <p:txBody>
          <a:bodyPr/>
          <a:lstStyle/>
          <a:p>
            <a:r>
              <a:rPr lang="en-US" dirty="0"/>
              <a:t>Horizontal Bar Chart</a:t>
            </a:r>
          </a:p>
        </p:txBody>
      </p:sp>
      <p:pic>
        <p:nvPicPr>
          <p:cNvPr id="6" name="Content Placeholder 5">
            <a:extLst>
              <a:ext uri="{FF2B5EF4-FFF2-40B4-BE49-F238E27FC236}">
                <a16:creationId xmlns:a16="http://schemas.microsoft.com/office/drawing/2014/main" id="{ABEE6D01-2E21-1A40-A935-35354C9A0132}"/>
              </a:ext>
            </a:extLst>
          </p:cNvPr>
          <p:cNvPicPr>
            <a:picLocks noGrp="1" noChangeAspect="1"/>
          </p:cNvPicPr>
          <p:nvPr>
            <p:ph idx="1"/>
          </p:nvPr>
        </p:nvPicPr>
        <p:blipFill>
          <a:blip r:embed="rId2"/>
          <a:stretch>
            <a:fillRect/>
          </a:stretch>
        </p:blipFill>
        <p:spPr>
          <a:xfrm>
            <a:off x="632382" y="1417342"/>
            <a:ext cx="7886700" cy="3923434"/>
          </a:xfrm>
        </p:spPr>
      </p:pic>
      <p:sp>
        <p:nvSpPr>
          <p:cNvPr id="4" name="Slide Number Placeholder 3">
            <a:extLst>
              <a:ext uri="{FF2B5EF4-FFF2-40B4-BE49-F238E27FC236}">
                <a16:creationId xmlns:a16="http://schemas.microsoft.com/office/drawing/2014/main" id="{979683BC-80FE-5462-65BF-8AE9EF1F3E65}"/>
              </a:ext>
            </a:extLst>
          </p:cNvPr>
          <p:cNvSpPr>
            <a:spLocks noGrp="1"/>
          </p:cNvSpPr>
          <p:nvPr>
            <p:ph type="sldNum" sz="quarter" idx="12"/>
          </p:nvPr>
        </p:nvSpPr>
        <p:spPr/>
        <p:txBody>
          <a:bodyPr/>
          <a:lstStyle/>
          <a:p>
            <a:fld id="{6C575094-CFE5-6845-BA77-358456EEE977}" type="slidenum">
              <a:rPr lang="en-US" altLang="x-none" smtClean="0"/>
              <a:pPr/>
              <a:t>15</a:t>
            </a:fld>
            <a:endParaRPr lang="en-US" altLang="x-none"/>
          </a:p>
        </p:txBody>
      </p:sp>
    </p:spTree>
    <p:extLst>
      <p:ext uri="{BB962C8B-B14F-4D97-AF65-F5344CB8AC3E}">
        <p14:creationId xmlns:p14="http://schemas.microsoft.com/office/powerpoint/2010/main" val="1365775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7EA8C-94EC-6A2A-8AF9-0DBB3579C0A8}"/>
              </a:ext>
            </a:extLst>
          </p:cNvPr>
          <p:cNvSpPr>
            <a:spLocks noGrp="1"/>
          </p:cNvSpPr>
          <p:nvPr>
            <p:ph type="title"/>
          </p:nvPr>
        </p:nvSpPr>
        <p:spPr/>
        <p:txBody>
          <a:bodyPr/>
          <a:lstStyle/>
          <a:p>
            <a:r>
              <a:rPr lang="en-US" dirty="0"/>
              <a:t>Bar Chart</a:t>
            </a:r>
          </a:p>
        </p:txBody>
      </p:sp>
      <p:sp>
        <p:nvSpPr>
          <p:cNvPr id="4" name="Slide Number Placeholder 3">
            <a:extLst>
              <a:ext uri="{FF2B5EF4-FFF2-40B4-BE49-F238E27FC236}">
                <a16:creationId xmlns:a16="http://schemas.microsoft.com/office/drawing/2014/main" id="{E5AEA666-2FE6-E9D0-6D1B-F6595604207D}"/>
              </a:ext>
            </a:extLst>
          </p:cNvPr>
          <p:cNvSpPr>
            <a:spLocks noGrp="1"/>
          </p:cNvSpPr>
          <p:nvPr>
            <p:ph type="sldNum" sz="quarter" idx="12"/>
          </p:nvPr>
        </p:nvSpPr>
        <p:spPr/>
        <p:txBody>
          <a:bodyPr/>
          <a:lstStyle/>
          <a:p>
            <a:fld id="{6C575094-CFE5-6845-BA77-358456EEE977}" type="slidenum">
              <a:rPr lang="en-US" altLang="x-none" smtClean="0"/>
              <a:pPr/>
              <a:t>16</a:t>
            </a:fld>
            <a:endParaRPr lang="en-US" altLang="x-none"/>
          </a:p>
        </p:txBody>
      </p:sp>
      <p:graphicFrame>
        <p:nvGraphicFramePr>
          <p:cNvPr id="8" name="Chart 7">
            <a:extLst>
              <a:ext uri="{FF2B5EF4-FFF2-40B4-BE49-F238E27FC236}">
                <a16:creationId xmlns:a16="http://schemas.microsoft.com/office/drawing/2014/main" id="{7EEE13B2-0BFB-6630-E718-13A64C2E267D}"/>
              </a:ext>
            </a:extLst>
          </p:cNvPr>
          <p:cNvGraphicFramePr>
            <a:graphicFrameLocks/>
          </p:cNvGraphicFramePr>
          <p:nvPr>
            <p:extLst>
              <p:ext uri="{D42A27DB-BD31-4B8C-83A1-F6EECF244321}">
                <p14:modId xmlns:p14="http://schemas.microsoft.com/office/powerpoint/2010/main" val="2910359498"/>
              </p:ext>
            </p:extLst>
          </p:nvPr>
        </p:nvGraphicFramePr>
        <p:xfrm>
          <a:off x="1053669" y="1508781"/>
          <a:ext cx="7428202" cy="46545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288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251A-6C84-FE17-F2B8-A8C0EE7C8FF5}"/>
              </a:ext>
            </a:extLst>
          </p:cNvPr>
          <p:cNvSpPr>
            <a:spLocks noGrp="1"/>
          </p:cNvSpPr>
          <p:nvPr>
            <p:ph type="title"/>
          </p:nvPr>
        </p:nvSpPr>
        <p:spPr/>
        <p:txBody>
          <a:bodyPr/>
          <a:lstStyle/>
          <a:p>
            <a:r>
              <a:rPr lang="en-US" dirty="0"/>
              <a:t>Tuning the Presentation</a:t>
            </a:r>
          </a:p>
        </p:txBody>
      </p:sp>
      <p:pic>
        <p:nvPicPr>
          <p:cNvPr id="5" name="Content Placeholder 4">
            <a:extLst>
              <a:ext uri="{FF2B5EF4-FFF2-40B4-BE49-F238E27FC236}">
                <a16:creationId xmlns:a16="http://schemas.microsoft.com/office/drawing/2014/main" id="{43E30AB5-E7EB-DA3F-B2AB-F8E14DF250C1}"/>
              </a:ext>
            </a:extLst>
          </p:cNvPr>
          <p:cNvPicPr>
            <a:picLocks noGrp="1" noChangeAspect="1"/>
          </p:cNvPicPr>
          <p:nvPr>
            <p:ph idx="1"/>
          </p:nvPr>
        </p:nvPicPr>
        <p:blipFill>
          <a:blip r:embed="rId2"/>
          <a:stretch>
            <a:fillRect/>
          </a:stretch>
        </p:blipFill>
        <p:spPr>
          <a:xfrm>
            <a:off x="823001" y="1508781"/>
            <a:ext cx="3267177" cy="3291804"/>
          </a:xfrm>
          <a:prstGeom prst="rect">
            <a:avLst/>
          </a:prstGeom>
        </p:spPr>
      </p:pic>
      <p:sp>
        <p:nvSpPr>
          <p:cNvPr id="4" name="Slide Number Placeholder 3">
            <a:extLst>
              <a:ext uri="{FF2B5EF4-FFF2-40B4-BE49-F238E27FC236}">
                <a16:creationId xmlns:a16="http://schemas.microsoft.com/office/drawing/2014/main" id="{5D60C88E-C7AE-7858-93CE-2D01C7CAE2C2}"/>
              </a:ext>
            </a:extLst>
          </p:cNvPr>
          <p:cNvSpPr>
            <a:spLocks noGrp="1"/>
          </p:cNvSpPr>
          <p:nvPr>
            <p:ph type="sldNum" sz="quarter" idx="12"/>
          </p:nvPr>
        </p:nvSpPr>
        <p:spPr/>
        <p:txBody>
          <a:bodyPr/>
          <a:lstStyle/>
          <a:p>
            <a:fld id="{6C575094-CFE5-6845-BA77-358456EEE977}" type="slidenum">
              <a:rPr lang="en-US" altLang="x-none" smtClean="0"/>
              <a:pPr/>
              <a:t>17</a:t>
            </a:fld>
            <a:endParaRPr lang="en-US" altLang="x-none"/>
          </a:p>
        </p:txBody>
      </p:sp>
      <p:pic>
        <p:nvPicPr>
          <p:cNvPr id="6" name="Picture 5">
            <a:extLst>
              <a:ext uri="{FF2B5EF4-FFF2-40B4-BE49-F238E27FC236}">
                <a16:creationId xmlns:a16="http://schemas.microsoft.com/office/drawing/2014/main" id="{9B038D42-6491-D13B-0E63-E4121586ABD3}"/>
              </a:ext>
            </a:extLst>
          </p:cNvPr>
          <p:cNvPicPr>
            <a:picLocks noChangeAspect="1"/>
          </p:cNvPicPr>
          <p:nvPr/>
        </p:nvPicPr>
        <p:blipFill>
          <a:blip r:embed="rId3"/>
          <a:stretch>
            <a:fillRect/>
          </a:stretch>
        </p:blipFill>
        <p:spPr>
          <a:xfrm>
            <a:off x="4480561" y="1508781"/>
            <a:ext cx="3474682" cy="4682547"/>
          </a:xfrm>
          <a:prstGeom prst="rect">
            <a:avLst/>
          </a:prstGeom>
        </p:spPr>
      </p:pic>
    </p:spTree>
    <p:extLst>
      <p:ext uri="{BB962C8B-B14F-4D97-AF65-F5344CB8AC3E}">
        <p14:creationId xmlns:p14="http://schemas.microsoft.com/office/powerpoint/2010/main" val="2864304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E400-9520-E610-1FB5-064FB18A7FA7}"/>
              </a:ext>
            </a:extLst>
          </p:cNvPr>
          <p:cNvSpPr>
            <a:spLocks noGrp="1"/>
          </p:cNvSpPr>
          <p:nvPr>
            <p:ph type="title"/>
          </p:nvPr>
        </p:nvSpPr>
        <p:spPr/>
        <p:txBody>
          <a:bodyPr/>
          <a:lstStyle/>
          <a:p>
            <a:r>
              <a:rPr lang="en-US" dirty="0"/>
              <a:t>Tuning the Presentation</a:t>
            </a:r>
          </a:p>
        </p:txBody>
      </p:sp>
      <p:pic>
        <p:nvPicPr>
          <p:cNvPr id="5" name="Content Placeholder 4">
            <a:extLst>
              <a:ext uri="{FF2B5EF4-FFF2-40B4-BE49-F238E27FC236}">
                <a16:creationId xmlns:a16="http://schemas.microsoft.com/office/drawing/2014/main" id="{70EE22DF-A100-D14D-0B8F-632DD7B191E7}"/>
              </a:ext>
            </a:extLst>
          </p:cNvPr>
          <p:cNvPicPr>
            <a:picLocks noGrp="1" noChangeAspect="1"/>
          </p:cNvPicPr>
          <p:nvPr>
            <p:ph idx="1"/>
          </p:nvPr>
        </p:nvPicPr>
        <p:blipFill>
          <a:blip r:embed="rId2"/>
          <a:stretch>
            <a:fillRect/>
          </a:stretch>
        </p:blipFill>
        <p:spPr>
          <a:xfrm>
            <a:off x="731562" y="1417342"/>
            <a:ext cx="2702449" cy="3340716"/>
          </a:xfrm>
          <a:prstGeom prst="rect">
            <a:avLst/>
          </a:prstGeom>
        </p:spPr>
      </p:pic>
      <p:sp>
        <p:nvSpPr>
          <p:cNvPr id="4" name="Slide Number Placeholder 3">
            <a:extLst>
              <a:ext uri="{FF2B5EF4-FFF2-40B4-BE49-F238E27FC236}">
                <a16:creationId xmlns:a16="http://schemas.microsoft.com/office/drawing/2014/main" id="{EE6C4AA5-8383-4E28-E38E-4148B58BBDFC}"/>
              </a:ext>
            </a:extLst>
          </p:cNvPr>
          <p:cNvSpPr>
            <a:spLocks noGrp="1"/>
          </p:cNvSpPr>
          <p:nvPr>
            <p:ph type="sldNum" sz="quarter" idx="12"/>
          </p:nvPr>
        </p:nvSpPr>
        <p:spPr/>
        <p:txBody>
          <a:bodyPr/>
          <a:lstStyle/>
          <a:p>
            <a:fld id="{6C575094-CFE5-6845-BA77-358456EEE977}" type="slidenum">
              <a:rPr lang="en-US" altLang="x-none" smtClean="0"/>
              <a:pPr/>
              <a:t>18</a:t>
            </a:fld>
            <a:endParaRPr lang="en-US" altLang="x-none"/>
          </a:p>
        </p:txBody>
      </p:sp>
    </p:spTree>
    <p:extLst>
      <p:ext uri="{BB962C8B-B14F-4D97-AF65-F5344CB8AC3E}">
        <p14:creationId xmlns:p14="http://schemas.microsoft.com/office/powerpoint/2010/main" val="231287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AAE5-5B6D-DCD1-0909-38B89F4A859D}"/>
              </a:ext>
            </a:extLst>
          </p:cNvPr>
          <p:cNvSpPr>
            <a:spLocks noGrp="1"/>
          </p:cNvSpPr>
          <p:nvPr>
            <p:ph type="title"/>
          </p:nvPr>
        </p:nvSpPr>
        <p:spPr/>
        <p:txBody>
          <a:bodyPr/>
          <a:lstStyle/>
          <a:p>
            <a:r>
              <a:rPr lang="en-US" dirty="0"/>
              <a:t>Changing the Presentation</a:t>
            </a:r>
          </a:p>
        </p:txBody>
      </p:sp>
      <p:sp>
        <p:nvSpPr>
          <p:cNvPr id="4" name="Slide Number Placeholder 3">
            <a:extLst>
              <a:ext uri="{FF2B5EF4-FFF2-40B4-BE49-F238E27FC236}">
                <a16:creationId xmlns:a16="http://schemas.microsoft.com/office/drawing/2014/main" id="{1AD041E4-02B1-4E51-4325-0A37AF406223}"/>
              </a:ext>
            </a:extLst>
          </p:cNvPr>
          <p:cNvSpPr>
            <a:spLocks noGrp="1"/>
          </p:cNvSpPr>
          <p:nvPr>
            <p:ph type="sldNum" sz="quarter" idx="12"/>
          </p:nvPr>
        </p:nvSpPr>
        <p:spPr/>
        <p:txBody>
          <a:bodyPr/>
          <a:lstStyle/>
          <a:p>
            <a:fld id="{6C575094-CFE5-6845-BA77-358456EEE977}" type="slidenum">
              <a:rPr lang="en-US" altLang="x-none" smtClean="0"/>
              <a:pPr/>
              <a:t>19</a:t>
            </a:fld>
            <a:endParaRPr lang="en-US" altLang="x-none"/>
          </a:p>
        </p:txBody>
      </p:sp>
      <p:graphicFrame>
        <p:nvGraphicFramePr>
          <p:cNvPr id="5" name="Chart 4">
            <a:extLst>
              <a:ext uri="{FF2B5EF4-FFF2-40B4-BE49-F238E27FC236}">
                <a16:creationId xmlns:a16="http://schemas.microsoft.com/office/drawing/2014/main" id="{7EEE13B2-0BFB-6630-E718-13A64C2E267D}"/>
              </a:ext>
            </a:extLst>
          </p:cNvPr>
          <p:cNvGraphicFramePr>
            <a:graphicFrameLocks/>
          </p:cNvGraphicFramePr>
          <p:nvPr>
            <p:extLst>
              <p:ext uri="{D42A27DB-BD31-4B8C-83A1-F6EECF244321}">
                <p14:modId xmlns:p14="http://schemas.microsoft.com/office/powerpoint/2010/main" val="4252632047"/>
              </p:ext>
            </p:extLst>
          </p:nvPr>
        </p:nvGraphicFramePr>
        <p:xfrm>
          <a:off x="4023366" y="1600220"/>
          <a:ext cx="4663389" cy="3706461"/>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A37BD4C2-7FDB-61EC-2F27-6F081FAD64D6}"/>
              </a:ext>
            </a:extLst>
          </p:cNvPr>
          <p:cNvPicPr>
            <a:picLocks noChangeAspect="1"/>
          </p:cNvPicPr>
          <p:nvPr/>
        </p:nvPicPr>
        <p:blipFill>
          <a:blip r:embed="rId3"/>
          <a:stretch>
            <a:fillRect/>
          </a:stretch>
        </p:blipFill>
        <p:spPr>
          <a:xfrm>
            <a:off x="640123" y="1600220"/>
            <a:ext cx="3187700" cy="876300"/>
          </a:xfrm>
          <a:prstGeom prst="rect">
            <a:avLst/>
          </a:prstGeom>
        </p:spPr>
      </p:pic>
    </p:spTree>
    <p:extLst>
      <p:ext uri="{BB962C8B-B14F-4D97-AF65-F5344CB8AC3E}">
        <p14:creationId xmlns:p14="http://schemas.microsoft.com/office/powerpoint/2010/main" val="2064879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5111-7C04-7706-899A-33F17051298A}"/>
              </a:ext>
            </a:extLst>
          </p:cNvPr>
          <p:cNvSpPr>
            <a:spLocks noGrp="1"/>
          </p:cNvSpPr>
          <p:nvPr>
            <p:ph type="ctrTitle"/>
          </p:nvPr>
        </p:nvSpPr>
        <p:spPr/>
        <p:txBody>
          <a:bodyPr/>
          <a:lstStyle/>
          <a:p>
            <a:r>
              <a:rPr lang="en-US" dirty="0"/>
              <a:t>Data Analytics and Visualization in </a:t>
            </a:r>
            <a:br>
              <a:rPr lang="en-US" dirty="0"/>
            </a:br>
            <a:r>
              <a:rPr lang="en-US" dirty="0"/>
              <a:t>Microsoft Excel</a:t>
            </a:r>
          </a:p>
        </p:txBody>
      </p:sp>
      <p:sp>
        <p:nvSpPr>
          <p:cNvPr id="3" name="Subtitle 2">
            <a:extLst>
              <a:ext uri="{FF2B5EF4-FFF2-40B4-BE49-F238E27FC236}">
                <a16:creationId xmlns:a16="http://schemas.microsoft.com/office/drawing/2014/main" id="{35308572-E4AB-4DBF-E49F-D0EF7413DD8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E17ECD7B-C517-884B-A328-1A552263FBF0}"/>
              </a:ext>
            </a:extLst>
          </p:cNvPr>
          <p:cNvSpPr>
            <a:spLocks noGrp="1"/>
          </p:cNvSpPr>
          <p:nvPr>
            <p:ph type="sldNum" sz="quarter" idx="12"/>
          </p:nvPr>
        </p:nvSpPr>
        <p:spPr/>
        <p:txBody>
          <a:bodyPr/>
          <a:lstStyle/>
          <a:p>
            <a:fld id="{892123DA-4674-554C-A91B-F4804C11A215}" type="slidenum">
              <a:rPr lang="en-US" smtClean="0"/>
              <a:t>2</a:t>
            </a:fld>
            <a:endParaRPr lang="en-US"/>
          </a:p>
        </p:txBody>
      </p:sp>
    </p:spTree>
    <p:extLst>
      <p:ext uri="{BB962C8B-B14F-4D97-AF65-F5344CB8AC3E}">
        <p14:creationId xmlns:p14="http://schemas.microsoft.com/office/powerpoint/2010/main" val="832288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C011-1DE7-F9F9-21AA-9CC4670ED005}"/>
              </a:ext>
            </a:extLst>
          </p:cNvPr>
          <p:cNvSpPr>
            <a:spLocks noGrp="1"/>
          </p:cNvSpPr>
          <p:nvPr>
            <p:ph type="title"/>
          </p:nvPr>
        </p:nvSpPr>
        <p:spPr/>
        <p:txBody>
          <a:bodyPr/>
          <a:lstStyle/>
          <a:p>
            <a:r>
              <a:rPr lang="en-US" dirty="0"/>
              <a:t>Pie Chart</a:t>
            </a:r>
          </a:p>
        </p:txBody>
      </p:sp>
      <p:sp>
        <p:nvSpPr>
          <p:cNvPr id="4" name="Slide Number Placeholder 3">
            <a:extLst>
              <a:ext uri="{FF2B5EF4-FFF2-40B4-BE49-F238E27FC236}">
                <a16:creationId xmlns:a16="http://schemas.microsoft.com/office/drawing/2014/main" id="{7DA006C2-E493-1639-E861-E13D49411DBE}"/>
              </a:ext>
            </a:extLst>
          </p:cNvPr>
          <p:cNvSpPr>
            <a:spLocks noGrp="1"/>
          </p:cNvSpPr>
          <p:nvPr>
            <p:ph type="sldNum" sz="quarter" idx="12"/>
          </p:nvPr>
        </p:nvSpPr>
        <p:spPr/>
        <p:txBody>
          <a:bodyPr/>
          <a:lstStyle/>
          <a:p>
            <a:fld id="{6C575094-CFE5-6845-BA77-358456EEE977}" type="slidenum">
              <a:rPr lang="en-US" altLang="x-none" smtClean="0"/>
              <a:pPr/>
              <a:t>20</a:t>
            </a:fld>
            <a:endParaRPr lang="en-US" altLang="x-none"/>
          </a:p>
        </p:txBody>
      </p:sp>
      <p:pic>
        <p:nvPicPr>
          <p:cNvPr id="6" name="Picture 5">
            <a:extLst>
              <a:ext uri="{FF2B5EF4-FFF2-40B4-BE49-F238E27FC236}">
                <a16:creationId xmlns:a16="http://schemas.microsoft.com/office/drawing/2014/main" id="{4C40379D-1C09-BCAA-A660-3024971D6705}"/>
              </a:ext>
            </a:extLst>
          </p:cNvPr>
          <p:cNvPicPr>
            <a:picLocks noChangeAspect="1"/>
          </p:cNvPicPr>
          <p:nvPr/>
        </p:nvPicPr>
        <p:blipFill>
          <a:blip r:embed="rId2"/>
          <a:stretch>
            <a:fillRect/>
          </a:stretch>
        </p:blipFill>
        <p:spPr>
          <a:xfrm>
            <a:off x="457245" y="1325903"/>
            <a:ext cx="6034974" cy="4773322"/>
          </a:xfrm>
          <a:prstGeom prst="rect">
            <a:avLst/>
          </a:prstGeom>
        </p:spPr>
      </p:pic>
    </p:spTree>
    <p:extLst>
      <p:ext uri="{BB962C8B-B14F-4D97-AF65-F5344CB8AC3E}">
        <p14:creationId xmlns:p14="http://schemas.microsoft.com/office/powerpoint/2010/main" val="3479945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6CAE1-0014-024C-F6D2-70FED4E152AF}"/>
              </a:ext>
            </a:extLst>
          </p:cNvPr>
          <p:cNvSpPr>
            <a:spLocks noGrp="1"/>
          </p:cNvSpPr>
          <p:nvPr>
            <p:ph type="title"/>
          </p:nvPr>
        </p:nvSpPr>
        <p:spPr/>
        <p:txBody>
          <a:bodyPr/>
          <a:lstStyle/>
          <a:p>
            <a:r>
              <a:rPr lang="en-US" dirty="0"/>
              <a:t>Pie Chart</a:t>
            </a:r>
          </a:p>
        </p:txBody>
      </p:sp>
      <p:sp>
        <p:nvSpPr>
          <p:cNvPr id="4" name="Slide Number Placeholder 3">
            <a:extLst>
              <a:ext uri="{FF2B5EF4-FFF2-40B4-BE49-F238E27FC236}">
                <a16:creationId xmlns:a16="http://schemas.microsoft.com/office/drawing/2014/main" id="{C903691F-29AC-DA92-31CA-536603C616D2}"/>
              </a:ext>
            </a:extLst>
          </p:cNvPr>
          <p:cNvSpPr>
            <a:spLocks noGrp="1"/>
          </p:cNvSpPr>
          <p:nvPr>
            <p:ph type="sldNum" sz="quarter" idx="12"/>
          </p:nvPr>
        </p:nvSpPr>
        <p:spPr/>
        <p:txBody>
          <a:bodyPr/>
          <a:lstStyle/>
          <a:p>
            <a:fld id="{6C575094-CFE5-6845-BA77-358456EEE977}" type="slidenum">
              <a:rPr lang="en-US" altLang="x-none" smtClean="0"/>
              <a:pPr/>
              <a:t>21</a:t>
            </a:fld>
            <a:endParaRPr lang="en-US" altLang="x-none"/>
          </a:p>
        </p:txBody>
      </p:sp>
      <p:graphicFrame>
        <p:nvGraphicFramePr>
          <p:cNvPr id="5" name="Chart 4">
            <a:extLst>
              <a:ext uri="{FF2B5EF4-FFF2-40B4-BE49-F238E27FC236}">
                <a16:creationId xmlns:a16="http://schemas.microsoft.com/office/drawing/2014/main" id="{E0AED92A-A090-7207-7F50-3769E9FE1734}"/>
              </a:ext>
            </a:extLst>
          </p:cNvPr>
          <p:cNvGraphicFramePr>
            <a:graphicFrameLocks/>
          </p:cNvGraphicFramePr>
          <p:nvPr>
            <p:extLst>
              <p:ext uri="{D42A27DB-BD31-4B8C-83A1-F6EECF244321}">
                <p14:modId xmlns:p14="http://schemas.microsoft.com/office/powerpoint/2010/main" val="483324657"/>
              </p:ext>
            </p:extLst>
          </p:nvPr>
        </p:nvGraphicFramePr>
        <p:xfrm>
          <a:off x="1310980" y="1325903"/>
          <a:ext cx="7202141" cy="457897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C92D186-E18B-89A2-BF88-F5C446A69F8B}"/>
              </a:ext>
            </a:extLst>
          </p:cNvPr>
          <p:cNvSpPr txBox="1"/>
          <p:nvPr/>
        </p:nvSpPr>
        <p:spPr>
          <a:xfrm>
            <a:off x="648743" y="4981543"/>
            <a:ext cx="2201436" cy="923330"/>
          </a:xfrm>
          <a:prstGeom prst="rect">
            <a:avLst/>
          </a:prstGeom>
          <a:solidFill>
            <a:schemeClr val="accent2">
              <a:lumMod val="20000"/>
              <a:lumOff val="80000"/>
            </a:schemeClr>
          </a:solidFill>
          <a:ln>
            <a:solidFill>
              <a:schemeClr val="accent2"/>
            </a:solidFill>
          </a:ln>
        </p:spPr>
        <p:txBody>
          <a:bodyPr wrap="none" rtlCol="0">
            <a:spAutoFit/>
          </a:bodyPr>
          <a:lstStyle/>
          <a:p>
            <a:r>
              <a:rPr lang="en-US" u="sng" dirty="0"/>
              <a:t>Note:</a:t>
            </a:r>
            <a:r>
              <a:rPr lang="en-US" dirty="0"/>
              <a:t> after copying </a:t>
            </a:r>
            <a:br>
              <a:rPr lang="en-US" dirty="0"/>
            </a:br>
            <a:r>
              <a:rPr lang="en-US" dirty="0"/>
              <a:t>from Excel, this is still</a:t>
            </a:r>
            <a:br>
              <a:rPr lang="en-US" dirty="0"/>
            </a:br>
            <a:r>
              <a:rPr lang="en-US" dirty="0"/>
              <a:t>“live” content</a:t>
            </a:r>
          </a:p>
        </p:txBody>
      </p:sp>
    </p:spTree>
    <p:extLst>
      <p:ext uri="{BB962C8B-B14F-4D97-AF65-F5344CB8AC3E}">
        <p14:creationId xmlns:p14="http://schemas.microsoft.com/office/powerpoint/2010/main" val="3474858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CDD2-1D7A-F38C-0314-61280659FB2C}"/>
              </a:ext>
            </a:extLst>
          </p:cNvPr>
          <p:cNvSpPr>
            <a:spLocks noGrp="1"/>
          </p:cNvSpPr>
          <p:nvPr>
            <p:ph type="title"/>
          </p:nvPr>
        </p:nvSpPr>
        <p:spPr/>
        <p:txBody>
          <a:bodyPr/>
          <a:lstStyle/>
          <a:p>
            <a:r>
              <a:rPr lang="en-US" dirty="0"/>
              <a:t>Tuning the Presentation</a:t>
            </a:r>
          </a:p>
        </p:txBody>
      </p:sp>
      <p:sp>
        <p:nvSpPr>
          <p:cNvPr id="4" name="Slide Number Placeholder 3">
            <a:extLst>
              <a:ext uri="{FF2B5EF4-FFF2-40B4-BE49-F238E27FC236}">
                <a16:creationId xmlns:a16="http://schemas.microsoft.com/office/drawing/2014/main" id="{56B9B082-A177-BABC-EBE2-5E5DA831C079}"/>
              </a:ext>
            </a:extLst>
          </p:cNvPr>
          <p:cNvSpPr>
            <a:spLocks noGrp="1"/>
          </p:cNvSpPr>
          <p:nvPr>
            <p:ph type="sldNum" sz="quarter" idx="12"/>
          </p:nvPr>
        </p:nvSpPr>
        <p:spPr/>
        <p:txBody>
          <a:bodyPr/>
          <a:lstStyle/>
          <a:p>
            <a:fld id="{6C575094-CFE5-6845-BA77-358456EEE977}" type="slidenum">
              <a:rPr lang="en-US" altLang="x-none" smtClean="0"/>
              <a:pPr/>
              <a:t>22</a:t>
            </a:fld>
            <a:endParaRPr lang="en-US" altLang="x-none"/>
          </a:p>
        </p:txBody>
      </p:sp>
      <p:graphicFrame>
        <p:nvGraphicFramePr>
          <p:cNvPr id="5" name="Content Placeholder 4">
            <a:extLst>
              <a:ext uri="{FF2B5EF4-FFF2-40B4-BE49-F238E27FC236}">
                <a16:creationId xmlns:a16="http://schemas.microsoft.com/office/drawing/2014/main" id="{E0AED92A-A090-7207-7F50-3769E9FE1734}"/>
              </a:ext>
            </a:extLst>
          </p:cNvPr>
          <p:cNvGraphicFramePr>
            <a:graphicFrameLocks noGrp="1"/>
          </p:cNvGraphicFramePr>
          <p:nvPr>
            <p:ph idx="1"/>
            <p:extLst>
              <p:ext uri="{D42A27DB-BD31-4B8C-83A1-F6EECF244321}">
                <p14:modId xmlns:p14="http://schemas.microsoft.com/office/powerpoint/2010/main" val="233420649"/>
              </p:ext>
            </p:extLst>
          </p:nvPr>
        </p:nvGraphicFramePr>
        <p:xfrm>
          <a:off x="1189493" y="2423171"/>
          <a:ext cx="7326593" cy="374900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1CB925DE-DF38-DA6C-C321-8C34F5A97C07}"/>
              </a:ext>
            </a:extLst>
          </p:cNvPr>
          <p:cNvPicPr>
            <a:picLocks noChangeAspect="1"/>
          </p:cNvPicPr>
          <p:nvPr/>
        </p:nvPicPr>
        <p:blipFill>
          <a:blip r:embed="rId3"/>
          <a:stretch>
            <a:fillRect/>
          </a:stretch>
        </p:blipFill>
        <p:spPr>
          <a:xfrm>
            <a:off x="823001" y="1417342"/>
            <a:ext cx="2651731" cy="860402"/>
          </a:xfrm>
          <a:prstGeom prst="rect">
            <a:avLst/>
          </a:prstGeom>
        </p:spPr>
      </p:pic>
    </p:spTree>
    <p:extLst>
      <p:ext uri="{BB962C8B-B14F-4D97-AF65-F5344CB8AC3E}">
        <p14:creationId xmlns:p14="http://schemas.microsoft.com/office/powerpoint/2010/main" val="2909604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CDD2-1D7A-F38C-0314-61280659FB2C}"/>
              </a:ext>
            </a:extLst>
          </p:cNvPr>
          <p:cNvSpPr>
            <a:spLocks noGrp="1"/>
          </p:cNvSpPr>
          <p:nvPr>
            <p:ph type="title"/>
          </p:nvPr>
        </p:nvSpPr>
        <p:spPr/>
        <p:txBody>
          <a:bodyPr/>
          <a:lstStyle/>
          <a:p>
            <a:r>
              <a:rPr lang="en-US" dirty="0"/>
              <a:t>Tuning the Presentation</a:t>
            </a:r>
          </a:p>
        </p:txBody>
      </p:sp>
      <p:sp>
        <p:nvSpPr>
          <p:cNvPr id="4" name="Slide Number Placeholder 3">
            <a:extLst>
              <a:ext uri="{FF2B5EF4-FFF2-40B4-BE49-F238E27FC236}">
                <a16:creationId xmlns:a16="http://schemas.microsoft.com/office/drawing/2014/main" id="{56B9B082-A177-BABC-EBE2-5E5DA831C079}"/>
              </a:ext>
            </a:extLst>
          </p:cNvPr>
          <p:cNvSpPr>
            <a:spLocks noGrp="1"/>
          </p:cNvSpPr>
          <p:nvPr>
            <p:ph type="sldNum" sz="quarter" idx="12"/>
          </p:nvPr>
        </p:nvSpPr>
        <p:spPr/>
        <p:txBody>
          <a:bodyPr/>
          <a:lstStyle/>
          <a:p>
            <a:fld id="{6C575094-CFE5-6845-BA77-358456EEE977}" type="slidenum">
              <a:rPr lang="en-US" altLang="x-none" smtClean="0"/>
              <a:pPr/>
              <a:t>23</a:t>
            </a:fld>
            <a:endParaRPr lang="en-US" altLang="x-none"/>
          </a:p>
        </p:txBody>
      </p:sp>
      <p:pic>
        <p:nvPicPr>
          <p:cNvPr id="7" name="Picture 6">
            <a:extLst>
              <a:ext uri="{FF2B5EF4-FFF2-40B4-BE49-F238E27FC236}">
                <a16:creationId xmlns:a16="http://schemas.microsoft.com/office/drawing/2014/main" id="{A5BC494E-3D26-A518-34DA-4E4488D4D014}"/>
              </a:ext>
            </a:extLst>
          </p:cNvPr>
          <p:cNvPicPr>
            <a:picLocks noChangeAspect="1"/>
          </p:cNvPicPr>
          <p:nvPr/>
        </p:nvPicPr>
        <p:blipFill>
          <a:blip r:embed="rId2"/>
          <a:stretch>
            <a:fillRect/>
          </a:stretch>
        </p:blipFill>
        <p:spPr>
          <a:xfrm>
            <a:off x="731562" y="1417342"/>
            <a:ext cx="2219966" cy="2296341"/>
          </a:xfrm>
          <a:prstGeom prst="rect">
            <a:avLst/>
          </a:prstGeom>
        </p:spPr>
      </p:pic>
      <p:sp>
        <p:nvSpPr>
          <p:cNvPr id="9" name="Content Placeholder 8">
            <a:extLst>
              <a:ext uri="{FF2B5EF4-FFF2-40B4-BE49-F238E27FC236}">
                <a16:creationId xmlns:a16="http://schemas.microsoft.com/office/drawing/2014/main" id="{8D9DB429-9A0A-5DD0-04AB-9DBA2BB99A15}"/>
              </a:ext>
            </a:extLst>
          </p:cNvPr>
          <p:cNvSpPr>
            <a:spLocks noGrp="1"/>
          </p:cNvSpPr>
          <p:nvPr>
            <p:ph idx="1"/>
          </p:nvPr>
        </p:nvSpPr>
        <p:spPr/>
        <p:txBody>
          <a:bodyPr/>
          <a:lstStyle/>
          <a:p>
            <a:endParaRPr lang="en-US"/>
          </a:p>
        </p:txBody>
      </p:sp>
      <p:graphicFrame>
        <p:nvGraphicFramePr>
          <p:cNvPr id="10" name="Chart 9">
            <a:extLst>
              <a:ext uri="{FF2B5EF4-FFF2-40B4-BE49-F238E27FC236}">
                <a16:creationId xmlns:a16="http://schemas.microsoft.com/office/drawing/2014/main" id="{E0AED92A-A090-7207-7F50-3769E9FE1734}"/>
              </a:ext>
            </a:extLst>
          </p:cNvPr>
          <p:cNvGraphicFramePr>
            <a:graphicFrameLocks/>
          </p:cNvGraphicFramePr>
          <p:nvPr>
            <p:extLst>
              <p:ext uri="{D42A27DB-BD31-4B8C-83A1-F6EECF244321}">
                <p14:modId xmlns:p14="http://schemas.microsoft.com/office/powerpoint/2010/main" val="3223753758"/>
              </p:ext>
            </p:extLst>
          </p:nvPr>
        </p:nvGraphicFramePr>
        <p:xfrm>
          <a:off x="3495094" y="1779753"/>
          <a:ext cx="5123168" cy="44430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5488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D117-1A40-ADE2-D472-5E4A4907B899}"/>
              </a:ext>
            </a:extLst>
          </p:cNvPr>
          <p:cNvSpPr>
            <a:spLocks noGrp="1"/>
          </p:cNvSpPr>
          <p:nvPr>
            <p:ph type="title"/>
          </p:nvPr>
        </p:nvSpPr>
        <p:spPr/>
        <p:txBody>
          <a:bodyPr/>
          <a:lstStyle/>
          <a:p>
            <a:r>
              <a:rPr lang="en-US" dirty="0"/>
              <a:t>Fine Tuning</a:t>
            </a:r>
          </a:p>
        </p:txBody>
      </p:sp>
      <p:sp>
        <p:nvSpPr>
          <p:cNvPr id="4" name="Slide Number Placeholder 3">
            <a:extLst>
              <a:ext uri="{FF2B5EF4-FFF2-40B4-BE49-F238E27FC236}">
                <a16:creationId xmlns:a16="http://schemas.microsoft.com/office/drawing/2014/main" id="{2E6B6502-C3A2-1947-4502-CE9D484BF8BB}"/>
              </a:ext>
            </a:extLst>
          </p:cNvPr>
          <p:cNvSpPr>
            <a:spLocks noGrp="1"/>
          </p:cNvSpPr>
          <p:nvPr>
            <p:ph type="sldNum" sz="quarter" idx="12"/>
          </p:nvPr>
        </p:nvSpPr>
        <p:spPr/>
        <p:txBody>
          <a:bodyPr/>
          <a:lstStyle/>
          <a:p>
            <a:fld id="{6C575094-CFE5-6845-BA77-358456EEE977}" type="slidenum">
              <a:rPr lang="en-US" altLang="x-none" smtClean="0"/>
              <a:pPr/>
              <a:t>24</a:t>
            </a:fld>
            <a:endParaRPr lang="en-US" altLang="x-none"/>
          </a:p>
        </p:txBody>
      </p:sp>
      <p:graphicFrame>
        <p:nvGraphicFramePr>
          <p:cNvPr id="5" name="Content Placeholder 4">
            <a:extLst>
              <a:ext uri="{FF2B5EF4-FFF2-40B4-BE49-F238E27FC236}">
                <a16:creationId xmlns:a16="http://schemas.microsoft.com/office/drawing/2014/main" id="{E0AED92A-A090-7207-7F50-3769E9FE1734}"/>
              </a:ext>
            </a:extLst>
          </p:cNvPr>
          <p:cNvGraphicFramePr>
            <a:graphicFrameLocks noGrp="1"/>
          </p:cNvGraphicFramePr>
          <p:nvPr>
            <p:ph idx="1"/>
            <p:extLst>
              <p:ext uri="{D42A27DB-BD31-4B8C-83A1-F6EECF244321}">
                <p14:modId xmlns:p14="http://schemas.microsoft.com/office/powerpoint/2010/main" val="4056485959"/>
              </p:ext>
            </p:extLst>
          </p:nvPr>
        </p:nvGraphicFramePr>
        <p:xfrm>
          <a:off x="628650" y="1690689"/>
          <a:ext cx="78867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8314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FC53-0F42-0FF7-F288-FDB8DF2F146B}"/>
              </a:ext>
            </a:extLst>
          </p:cNvPr>
          <p:cNvSpPr>
            <a:spLocks noGrp="1"/>
          </p:cNvSpPr>
          <p:nvPr>
            <p:ph type="title"/>
          </p:nvPr>
        </p:nvSpPr>
        <p:spPr/>
        <p:txBody>
          <a:bodyPr/>
          <a:lstStyle/>
          <a:p>
            <a:r>
              <a:rPr lang="en-US" dirty="0"/>
              <a:t>Google Sheets</a:t>
            </a:r>
          </a:p>
        </p:txBody>
      </p:sp>
      <p:sp>
        <p:nvSpPr>
          <p:cNvPr id="4" name="Slide Number Placeholder 3">
            <a:extLst>
              <a:ext uri="{FF2B5EF4-FFF2-40B4-BE49-F238E27FC236}">
                <a16:creationId xmlns:a16="http://schemas.microsoft.com/office/drawing/2014/main" id="{7000B824-9723-2AF4-42A6-01D8A64124A8}"/>
              </a:ext>
            </a:extLst>
          </p:cNvPr>
          <p:cNvSpPr>
            <a:spLocks noGrp="1"/>
          </p:cNvSpPr>
          <p:nvPr>
            <p:ph type="sldNum" sz="quarter" idx="12"/>
          </p:nvPr>
        </p:nvSpPr>
        <p:spPr/>
        <p:txBody>
          <a:bodyPr/>
          <a:lstStyle/>
          <a:p>
            <a:fld id="{6C575094-CFE5-6845-BA77-358456EEE977}" type="slidenum">
              <a:rPr lang="en-US" altLang="x-none" smtClean="0"/>
              <a:pPr/>
              <a:t>25</a:t>
            </a:fld>
            <a:endParaRPr lang="en-US" altLang="x-none"/>
          </a:p>
        </p:txBody>
      </p:sp>
      <p:pic>
        <p:nvPicPr>
          <p:cNvPr id="5" name="Picture 4">
            <a:extLst>
              <a:ext uri="{FF2B5EF4-FFF2-40B4-BE49-F238E27FC236}">
                <a16:creationId xmlns:a16="http://schemas.microsoft.com/office/drawing/2014/main" id="{3B7C097E-9EE7-EB28-E512-E29B1B235827}"/>
              </a:ext>
            </a:extLst>
          </p:cNvPr>
          <p:cNvPicPr>
            <a:picLocks noChangeAspect="1"/>
          </p:cNvPicPr>
          <p:nvPr/>
        </p:nvPicPr>
        <p:blipFill>
          <a:blip r:embed="rId2"/>
          <a:stretch>
            <a:fillRect/>
          </a:stretch>
        </p:blipFill>
        <p:spPr>
          <a:xfrm>
            <a:off x="608586" y="1475224"/>
            <a:ext cx="7887531" cy="3965434"/>
          </a:xfrm>
          <a:prstGeom prst="rect">
            <a:avLst/>
          </a:prstGeom>
        </p:spPr>
      </p:pic>
    </p:spTree>
    <p:extLst>
      <p:ext uri="{BB962C8B-B14F-4D97-AF65-F5344CB8AC3E}">
        <p14:creationId xmlns:p14="http://schemas.microsoft.com/office/powerpoint/2010/main" val="508500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DBC-DF54-0789-C941-F4992B0A1137}"/>
              </a:ext>
            </a:extLst>
          </p:cNvPr>
          <p:cNvSpPr>
            <a:spLocks noGrp="1"/>
          </p:cNvSpPr>
          <p:nvPr>
            <p:ph type="title"/>
          </p:nvPr>
        </p:nvSpPr>
        <p:spPr/>
        <p:txBody>
          <a:bodyPr/>
          <a:lstStyle/>
          <a:p>
            <a:r>
              <a:rPr lang="en-US" dirty="0"/>
              <a:t>Google Sheets Pros and Cons</a:t>
            </a:r>
          </a:p>
        </p:txBody>
      </p:sp>
      <p:sp>
        <p:nvSpPr>
          <p:cNvPr id="3" name="Content Placeholder 2">
            <a:extLst>
              <a:ext uri="{FF2B5EF4-FFF2-40B4-BE49-F238E27FC236}">
                <a16:creationId xmlns:a16="http://schemas.microsoft.com/office/drawing/2014/main" id="{2E65B815-ED71-EA07-23C8-F8D1329BBE55}"/>
              </a:ext>
            </a:extLst>
          </p:cNvPr>
          <p:cNvSpPr>
            <a:spLocks noGrp="1"/>
          </p:cNvSpPr>
          <p:nvPr>
            <p:ph idx="1"/>
          </p:nvPr>
        </p:nvSpPr>
        <p:spPr>
          <a:xfrm>
            <a:off x="628650" y="1802149"/>
            <a:ext cx="7886700" cy="4351338"/>
          </a:xfrm>
        </p:spPr>
        <p:txBody>
          <a:bodyPr>
            <a:normAutofit fontScale="85000" lnSpcReduction="20000"/>
          </a:bodyPr>
          <a:lstStyle/>
          <a:p>
            <a:pPr marL="0" indent="0">
              <a:buNone/>
            </a:pPr>
            <a:r>
              <a:rPr lang="en-US" sz="2800" b="1" u="sng" dirty="0"/>
              <a:t>Pros</a:t>
            </a:r>
          </a:p>
          <a:p>
            <a:r>
              <a:rPr lang="en-US" sz="2800" dirty="0"/>
              <a:t>Easy to share data</a:t>
            </a:r>
          </a:p>
          <a:p>
            <a:r>
              <a:rPr lang="en-US" sz="2800" dirty="0"/>
              <a:t>Becoming common</a:t>
            </a:r>
          </a:p>
          <a:p>
            <a:r>
              <a:rPr lang="en-US" sz="2800" dirty="0"/>
              <a:t>First released in 2006</a:t>
            </a:r>
          </a:p>
          <a:p>
            <a:r>
              <a:rPr lang="en-US" sz="2800" dirty="0"/>
              <a:t>Enormous development resources</a:t>
            </a:r>
          </a:p>
          <a:p>
            <a:r>
              <a:rPr lang="en-US" sz="2800" dirty="0"/>
              <a:t>Integrates with other Google Products </a:t>
            </a:r>
          </a:p>
          <a:p>
            <a:pPr lvl="1"/>
            <a:r>
              <a:rPr lang="en-US" sz="2500" dirty="0"/>
              <a:t>Google Analytics</a:t>
            </a:r>
          </a:p>
          <a:p>
            <a:pPr marL="0" indent="0">
              <a:buNone/>
            </a:pPr>
            <a:r>
              <a:rPr lang="en-US" sz="2800" b="1" u="sng" dirty="0"/>
              <a:t>Cons</a:t>
            </a:r>
          </a:p>
          <a:p>
            <a:r>
              <a:rPr lang="en-US" sz="2800" dirty="0"/>
              <a:t>A little harder to use than Excel</a:t>
            </a:r>
          </a:p>
          <a:p>
            <a:r>
              <a:rPr lang="en-US" sz="2800" dirty="0"/>
              <a:t>Web based – not always accessible</a:t>
            </a:r>
          </a:p>
          <a:p>
            <a:r>
              <a:rPr lang="en-US" sz="2800" dirty="0"/>
              <a:t>Not yet ubiquitous</a:t>
            </a:r>
          </a:p>
          <a:p>
            <a:r>
              <a:rPr lang="en-US" sz="2800" dirty="0"/>
              <a:t>Like Excel not suitable for Big Data</a:t>
            </a:r>
          </a:p>
          <a:p>
            <a:endParaRPr lang="en-US" sz="2800" dirty="0"/>
          </a:p>
        </p:txBody>
      </p:sp>
      <p:sp>
        <p:nvSpPr>
          <p:cNvPr id="4" name="Slide Number Placeholder 3">
            <a:extLst>
              <a:ext uri="{FF2B5EF4-FFF2-40B4-BE49-F238E27FC236}">
                <a16:creationId xmlns:a16="http://schemas.microsoft.com/office/drawing/2014/main" id="{04C87EC4-BBE4-48FC-125E-BF352A1E17FC}"/>
              </a:ext>
            </a:extLst>
          </p:cNvPr>
          <p:cNvSpPr>
            <a:spLocks noGrp="1"/>
          </p:cNvSpPr>
          <p:nvPr>
            <p:ph type="sldNum" sz="quarter" idx="12"/>
          </p:nvPr>
        </p:nvSpPr>
        <p:spPr/>
        <p:txBody>
          <a:bodyPr/>
          <a:lstStyle/>
          <a:p>
            <a:fld id="{6C575094-CFE5-6845-BA77-358456EEE977}" type="slidenum">
              <a:rPr lang="en-US" altLang="x-none" smtClean="0"/>
              <a:pPr/>
              <a:t>26</a:t>
            </a:fld>
            <a:endParaRPr lang="en-US" altLang="x-none"/>
          </a:p>
        </p:txBody>
      </p:sp>
    </p:spTree>
    <p:extLst>
      <p:ext uri="{BB962C8B-B14F-4D97-AF65-F5344CB8AC3E}">
        <p14:creationId xmlns:p14="http://schemas.microsoft.com/office/powerpoint/2010/main" val="2418423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8DB9-C897-8083-145B-27A06F112930}"/>
              </a:ext>
            </a:extLst>
          </p:cNvPr>
          <p:cNvSpPr>
            <a:spLocks noGrp="1"/>
          </p:cNvSpPr>
          <p:nvPr>
            <p:ph type="ctrTitle"/>
          </p:nvPr>
        </p:nvSpPr>
        <p:spPr/>
        <p:txBody>
          <a:bodyPr/>
          <a:lstStyle/>
          <a:p>
            <a:r>
              <a:rPr lang="en-US" dirty="0"/>
              <a:t>Data Analytics and Visualization in</a:t>
            </a:r>
            <a:br>
              <a:rPr lang="en-US" dirty="0"/>
            </a:br>
            <a:r>
              <a:rPr lang="en-US" dirty="0"/>
              <a:t>Python / Anaconda</a:t>
            </a:r>
          </a:p>
        </p:txBody>
      </p:sp>
      <p:sp>
        <p:nvSpPr>
          <p:cNvPr id="3" name="Subtitle 2">
            <a:extLst>
              <a:ext uri="{FF2B5EF4-FFF2-40B4-BE49-F238E27FC236}">
                <a16:creationId xmlns:a16="http://schemas.microsoft.com/office/drawing/2014/main" id="{DE1B332F-7E3F-1967-FF61-282F9945993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3615EE2-CDF1-620C-6109-6F9A7775ADB0}"/>
              </a:ext>
            </a:extLst>
          </p:cNvPr>
          <p:cNvSpPr>
            <a:spLocks noGrp="1"/>
          </p:cNvSpPr>
          <p:nvPr>
            <p:ph type="sldNum" sz="quarter" idx="12"/>
          </p:nvPr>
        </p:nvSpPr>
        <p:spPr/>
        <p:txBody>
          <a:bodyPr/>
          <a:lstStyle/>
          <a:p>
            <a:fld id="{892123DA-4674-554C-A91B-F4804C11A215}" type="slidenum">
              <a:rPr lang="en-US" smtClean="0"/>
              <a:t>27</a:t>
            </a:fld>
            <a:endParaRPr lang="en-US"/>
          </a:p>
        </p:txBody>
      </p:sp>
    </p:spTree>
    <p:extLst>
      <p:ext uri="{BB962C8B-B14F-4D97-AF65-F5344CB8AC3E}">
        <p14:creationId xmlns:p14="http://schemas.microsoft.com/office/powerpoint/2010/main" val="1769412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DBC-DF54-0789-C941-F4992B0A1137}"/>
              </a:ext>
            </a:extLst>
          </p:cNvPr>
          <p:cNvSpPr>
            <a:spLocks noGrp="1"/>
          </p:cNvSpPr>
          <p:nvPr>
            <p:ph type="title"/>
          </p:nvPr>
        </p:nvSpPr>
        <p:spPr/>
        <p:txBody>
          <a:bodyPr/>
          <a:lstStyle/>
          <a:p>
            <a:r>
              <a:rPr lang="en-US" dirty="0" err="1"/>
              <a:t>PythonPros</a:t>
            </a:r>
            <a:r>
              <a:rPr lang="en-US" dirty="0"/>
              <a:t> and Cons</a:t>
            </a:r>
          </a:p>
        </p:txBody>
      </p:sp>
      <p:sp>
        <p:nvSpPr>
          <p:cNvPr id="3" name="Content Placeholder 2">
            <a:extLst>
              <a:ext uri="{FF2B5EF4-FFF2-40B4-BE49-F238E27FC236}">
                <a16:creationId xmlns:a16="http://schemas.microsoft.com/office/drawing/2014/main" id="{2E65B815-ED71-EA07-23C8-F8D1329BBE55}"/>
              </a:ext>
            </a:extLst>
          </p:cNvPr>
          <p:cNvSpPr>
            <a:spLocks noGrp="1"/>
          </p:cNvSpPr>
          <p:nvPr>
            <p:ph idx="1"/>
          </p:nvPr>
        </p:nvSpPr>
        <p:spPr>
          <a:xfrm>
            <a:off x="628650" y="1802149"/>
            <a:ext cx="7886700" cy="4351338"/>
          </a:xfrm>
        </p:spPr>
        <p:txBody>
          <a:bodyPr>
            <a:normAutofit fontScale="92500" lnSpcReduction="10000"/>
          </a:bodyPr>
          <a:lstStyle/>
          <a:p>
            <a:pPr marL="0" indent="0">
              <a:buNone/>
            </a:pPr>
            <a:r>
              <a:rPr lang="en-US" sz="2800" b="1" u="sng" dirty="0"/>
              <a:t>Pros</a:t>
            </a:r>
          </a:p>
          <a:p>
            <a:r>
              <a:rPr lang="en-US" sz="2800" dirty="0"/>
              <a:t>Widely used by data scientists – easy to share</a:t>
            </a:r>
          </a:p>
          <a:p>
            <a:r>
              <a:rPr lang="en-US" sz="2800" dirty="0"/>
              <a:t>Powerful data analytics capabilities</a:t>
            </a:r>
          </a:p>
          <a:p>
            <a:r>
              <a:rPr lang="en-US" sz="2800" dirty="0"/>
              <a:t>Programmable</a:t>
            </a:r>
          </a:p>
          <a:p>
            <a:r>
              <a:rPr lang="en-US" sz="2800" dirty="0"/>
              <a:t>Matplotlib (2003), Seaborn, Bokeh, </a:t>
            </a:r>
            <a:r>
              <a:rPr lang="en-US" sz="2800" dirty="0" err="1"/>
              <a:t>Plotly</a:t>
            </a:r>
            <a:endParaRPr lang="en-US" sz="2800" dirty="0"/>
          </a:p>
          <a:p>
            <a:r>
              <a:rPr lang="en-US" sz="2800" dirty="0"/>
              <a:t>Bokeh uses JSON &amp; </a:t>
            </a:r>
            <a:r>
              <a:rPr lang="en-US" sz="2800" dirty="0" err="1"/>
              <a:t>Javascript</a:t>
            </a:r>
            <a:r>
              <a:rPr lang="en-US" sz="2800" dirty="0"/>
              <a:t> to produce “live” graphs</a:t>
            </a:r>
          </a:p>
          <a:p>
            <a:pPr marL="0" indent="0">
              <a:buNone/>
            </a:pPr>
            <a:r>
              <a:rPr lang="en-US" sz="2800" b="1" u="sng" dirty="0"/>
              <a:t>Cons</a:t>
            </a:r>
          </a:p>
          <a:p>
            <a:r>
              <a:rPr lang="en-US" sz="2800" dirty="0"/>
              <a:t>Requires programming</a:t>
            </a:r>
          </a:p>
          <a:p>
            <a:r>
              <a:rPr lang="en-US" sz="2800" dirty="0"/>
              <a:t>Matplotlib and Seaborn produce static graphs</a:t>
            </a:r>
          </a:p>
          <a:p>
            <a:r>
              <a:rPr lang="en-US" sz="2800" dirty="0"/>
              <a:t>Not suitable for Very Big Data</a:t>
            </a:r>
          </a:p>
          <a:p>
            <a:endParaRPr lang="en-US" sz="2800" dirty="0"/>
          </a:p>
        </p:txBody>
      </p:sp>
      <p:sp>
        <p:nvSpPr>
          <p:cNvPr id="4" name="Slide Number Placeholder 3">
            <a:extLst>
              <a:ext uri="{FF2B5EF4-FFF2-40B4-BE49-F238E27FC236}">
                <a16:creationId xmlns:a16="http://schemas.microsoft.com/office/drawing/2014/main" id="{04C87EC4-BBE4-48FC-125E-BF352A1E17FC}"/>
              </a:ext>
            </a:extLst>
          </p:cNvPr>
          <p:cNvSpPr>
            <a:spLocks noGrp="1"/>
          </p:cNvSpPr>
          <p:nvPr>
            <p:ph type="sldNum" sz="quarter" idx="12"/>
          </p:nvPr>
        </p:nvSpPr>
        <p:spPr/>
        <p:txBody>
          <a:bodyPr/>
          <a:lstStyle/>
          <a:p>
            <a:fld id="{6C575094-CFE5-6845-BA77-358456EEE977}" type="slidenum">
              <a:rPr lang="en-US" altLang="x-none" smtClean="0"/>
              <a:pPr/>
              <a:t>28</a:t>
            </a:fld>
            <a:endParaRPr lang="en-US" altLang="x-none"/>
          </a:p>
        </p:txBody>
      </p:sp>
    </p:spTree>
    <p:extLst>
      <p:ext uri="{BB962C8B-B14F-4D97-AF65-F5344CB8AC3E}">
        <p14:creationId xmlns:p14="http://schemas.microsoft.com/office/powerpoint/2010/main" val="1744103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9D48-4A8C-4D5D-2978-74298CEE3E99}"/>
              </a:ext>
            </a:extLst>
          </p:cNvPr>
          <p:cNvSpPr>
            <a:spLocks noGrp="1"/>
          </p:cNvSpPr>
          <p:nvPr>
            <p:ph type="title"/>
          </p:nvPr>
        </p:nvSpPr>
        <p:spPr/>
        <p:txBody>
          <a:bodyPr/>
          <a:lstStyle/>
          <a:p>
            <a:r>
              <a:rPr lang="en-US" dirty="0"/>
              <a:t>Jupiter Notebooks</a:t>
            </a:r>
          </a:p>
        </p:txBody>
      </p:sp>
      <p:sp>
        <p:nvSpPr>
          <p:cNvPr id="3" name="Content Placeholder 2">
            <a:extLst>
              <a:ext uri="{FF2B5EF4-FFF2-40B4-BE49-F238E27FC236}">
                <a16:creationId xmlns:a16="http://schemas.microsoft.com/office/drawing/2014/main" id="{611D1811-632E-20A8-D37F-B218A9CDFD35}"/>
              </a:ext>
            </a:extLst>
          </p:cNvPr>
          <p:cNvSpPr>
            <a:spLocks noGrp="1"/>
          </p:cNvSpPr>
          <p:nvPr>
            <p:ph idx="1"/>
          </p:nvPr>
        </p:nvSpPr>
        <p:spPr/>
        <p:txBody>
          <a:bodyPr/>
          <a:lstStyle/>
          <a:p>
            <a:r>
              <a:rPr lang="en-US" sz="2800" dirty="0"/>
              <a:t>Python is a programming language that can be run from the command line.</a:t>
            </a:r>
          </a:p>
          <a:p>
            <a:r>
              <a:rPr lang="en-US" sz="2800" dirty="0"/>
              <a:t>It has a large number of add-on libraries for data analytics and visualization</a:t>
            </a:r>
          </a:p>
          <a:p>
            <a:r>
              <a:rPr lang="en-US" sz="2800" b="1" dirty="0"/>
              <a:t>Jupiter Notebooks </a:t>
            </a:r>
            <a:r>
              <a:rPr lang="en-US" sz="2800" dirty="0"/>
              <a:t>allow python code (and its output) to be opened in web browser.</a:t>
            </a:r>
          </a:p>
          <a:p>
            <a:r>
              <a:rPr lang="en-US" sz="2800" dirty="0" err="1"/>
              <a:t>Jupyter</a:t>
            </a:r>
            <a:r>
              <a:rPr lang="en-US" sz="2800" dirty="0"/>
              <a:t> Notebooks can be exchanged with other data scientists that you may be working with</a:t>
            </a:r>
          </a:p>
          <a:p>
            <a:endParaRPr lang="en-US" dirty="0"/>
          </a:p>
        </p:txBody>
      </p:sp>
      <p:sp>
        <p:nvSpPr>
          <p:cNvPr id="4" name="Slide Number Placeholder 3">
            <a:extLst>
              <a:ext uri="{FF2B5EF4-FFF2-40B4-BE49-F238E27FC236}">
                <a16:creationId xmlns:a16="http://schemas.microsoft.com/office/drawing/2014/main" id="{BE739160-55DB-B2C1-2DB3-2AD3BA41B4B9}"/>
              </a:ext>
            </a:extLst>
          </p:cNvPr>
          <p:cNvSpPr>
            <a:spLocks noGrp="1"/>
          </p:cNvSpPr>
          <p:nvPr>
            <p:ph type="sldNum" sz="quarter" idx="12"/>
          </p:nvPr>
        </p:nvSpPr>
        <p:spPr/>
        <p:txBody>
          <a:bodyPr/>
          <a:lstStyle/>
          <a:p>
            <a:fld id="{6C575094-CFE5-6845-BA77-358456EEE977}" type="slidenum">
              <a:rPr lang="en-US" altLang="x-none" smtClean="0"/>
              <a:pPr/>
              <a:t>29</a:t>
            </a:fld>
            <a:endParaRPr lang="en-US" altLang="x-none"/>
          </a:p>
        </p:txBody>
      </p:sp>
    </p:spTree>
    <p:extLst>
      <p:ext uri="{BB962C8B-B14F-4D97-AF65-F5344CB8AC3E}">
        <p14:creationId xmlns:p14="http://schemas.microsoft.com/office/powerpoint/2010/main" val="337386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B04E3-1E7D-22FB-477C-90E38DC8B2EB}"/>
              </a:ext>
            </a:extLst>
          </p:cNvPr>
          <p:cNvSpPr>
            <a:spLocks noGrp="1"/>
          </p:cNvSpPr>
          <p:nvPr>
            <p:ph type="title"/>
          </p:nvPr>
        </p:nvSpPr>
        <p:spPr/>
        <p:txBody>
          <a:bodyPr/>
          <a:lstStyle/>
          <a:p>
            <a:r>
              <a:rPr lang="en-US" dirty="0"/>
              <a:t>What is Microsoft Excel?</a:t>
            </a:r>
          </a:p>
        </p:txBody>
      </p:sp>
      <p:sp>
        <p:nvSpPr>
          <p:cNvPr id="3" name="Content Placeholder 2">
            <a:extLst>
              <a:ext uri="{FF2B5EF4-FFF2-40B4-BE49-F238E27FC236}">
                <a16:creationId xmlns:a16="http://schemas.microsoft.com/office/drawing/2014/main" id="{70A47D6A-9EFE-703D-4FC4-3AD894EF0E00}"/>
              </a:ext>
            </a:extLst>
          </p:cNvPr>
          <p:cNvSpPr>
            <a:spLocks noGrp="1"/>
          </p:cNvSpPr>
          <p:nvPr>
            <p:ph idx="1"/>
          </p:nvPr>
        </p:nvSpPr>
        <p:spPr/>
        <p:txBody>
          <a:bodyPr>
            <a:normAutofit/>
          </a:bodyPr>
          <a:lstStyle/>
          <a:p>
            <a:r>
              <a:rPr lang="en-US" sz="2800" dirty="0"/>
              <a:t>Excel definition: a software program created by Microsoft that uses spreadsheets to organize numbers and data with formulas and functions. Excel analysis is ubiquitous around the world and used by businesses of all sizes to perform financial and business analysis.</a:t>
            </a:r>
          </a:p>
          <a:p>
            <a:r>
              <a:rPr lang="en-US" sz="2800" dirty="0"/>
              <a:t>First released in 1985 </a:t>
            </a:r>
          </a:p>
          <a:p>
            <a:pPr lvl="1"/>
            <a:r>
              <a:rPr lang="en-US" sz="2500" dirty="0"/>
              <a:t>More than 25 years of development</a:t>
            </a:r>
            <a:br>
              <a:rPr lang="en-US" sz="2500" dirty="0"/>
            </a:br>
            <a:endParaRPr lang="en-US" sz="2500" dirty="0"/>
          </a:p>
        </p:txBody>
      </p:sp>
      <p:sp>
        <p:nvSpPr>
          <p:cNvPr id="4" name="Slide Number Placeholder 3">
            <a:extLst>
              <a:ext uri="{FF2B5EF4-FFF2-40B4-BE49-F238E27FC236}">
                <a16:creationId xmlns:a16="http://schemas.microsoft.com/office/drawing/2014/main" id="{8C9F7677-B08B-3529-E62A-A9DE0C40DB62}"/>
              </a:ext>
            </a:extLst>
          </p:cNvPr>
          <p:cNvSpPr>
            <a:spLocks noGrp="1"/>
          </p:cNvSpPr>
          <p:nvPr>
            <p:ph type="sldNum" sz="quarter" idx="12"/>
          </p:nvPr>
        </p:nvSpPr>
        <p:spPr/>
        <p:txBody>
          <a:bodyPr/>
          <a:lstStyle/>
          <a:p>
            <a:fld id="{6C575094-CFE5-6845-BA77-358456EEE977}" type="slidenum">
              <a:rPr lang="en-US" altLang="x-none" smtClean="0"/>
              <a:pPr/>
              <a:t>3</a:t>
            </a:fld>
            <a:endParaRPr lang="en-US" altLang="x-none"/>
          </a:p>
        </p:txBody>
      </p:sp>
    </p:spTree>
    <p:extLst>
      <p:ext uri="{BB962C8B-B14F-4D97-AF65-F5344CB8AC3E}">
        <p14:creationId xmlns:p14="http://schemas.microsoft.com/office/powerpoint/2010/main" val="3182652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F081-93B0-274D-8B25-96712DE6E799}"/>
              </a:ext>
            </a:extLst>
          </p:cNvPr>
          <p:cNvSpPr>
            <a:spLocks noGrp="1"/>
          </p:cNvSpPr>
          <p:nvPr>
            <p:ph type="title"/>
          </p:nvPr>
        </p:nvSpPr>
        <p:spPr/>
        <p:txBody>
          <a:bodyPr/>
          <a:lstStyle/>
          <a:p>
            <a:r>
              <a:rPr lang="en-US" dirty="0"/>
              <a:t>Installing Python</a:t>
            </a:r>
          </a:p>
        </p:txBody>
      </p:sp>
      <p:sp>
        <p:nvSpPr>
          <p:cNvPr id="3" name="Content Placeholder 2">
            <a:extLst>
              <a:ext uri="{FF2B5EF4-FFF2-40B4-BE49-F238E27FC236}">
                <a16:creationId xmlns:a16="http://schemas.microsoft.com/office/drawing/2014/main" id="{8681E730-7F30-7348-B9D0-9690F050B723}"/>
              </a:ext>
            </a:extLst>
          </p:cNvPr>
          <p:cNvSpPr>
            <a:spLocks noGrp="1"/>
          </p:cNvSpPr>
          <p:nvPr>
            <p:ph idx="1"/>
          </p:nvPr>
        </p:nvSpPr>
        <p:spPr/>
        <p:txBody>
          <a:bodyPr/>
          <a:lstStyle/>
          <a:p>
            <a:r>
              <a:rPr lang="en-US" dirty="0"/>
              <a:t>You can install Python and each of the libraries separately, but it’s easier to start with a “package”</a:t>
            </a:r>
            <a:endParaRPr lang="en-US" dirty="0">
              <a:hlinkClick r:id="rId2"/>
            </a:endParaRPr>
          </a:p>
          <a:p>
            <a:r>
              <a:rPr lang="en-US" dirty="0">
                <a:hlinkClick r:id="rId2"/>
              </a:rPr>
              <a:t>https://www.anaconda.com/download</a:t>
            </a:r>
            <a:endParaRPr lang="en-US" dirty="0"/>
          </a:p>
          <a:p>
            <a:pPr lvl="1"/>
            <a:r>
              <a:rPr lang="en-US" dirty="0"/>
              <a:t>Python 3.9 version</a:t>
            </a:r>
          </a:p>
          <a:p>
            <a:pPr lvl="1"/>
            <a:r>
              <a:rPr lang="en-US" dirty="0"/>
              <a:t>Windows, MacOS, Linux</a:t>
            </a:r>
          </a:p>
          <a:p>
            <a:r>
              <a:rPr lang="en-US" dirty="0"/>
              <a:t>The installation includes:</a:t>
            </a:r>
          </a:p>
          <a:p>
            <a:pPr lvl="4"/>
            <a:endParaRPr lang="en-US" dirty="0"/>
          </a:p>
          <a:p>
            <a:pPr lvl="1"/>
            <a:r>
              <a:rPr lang="en-US" dirty="0" err="1"/>
              <a:t>IPython</a:t>
            </a:r>
            <a:r>
              <a:rPr lang="en-US" dirty="0"/>
              <a:t> interpreter</a:t>
            </a:r>
          </a:p>
          <a:p>
            <a:pPr lvl="1"/>
            <a:r>
              <a:rPr lang="en-US" dirty="0"/>
              <a:t>Python standard libraries (including </a:t>
            </a:r>
            <a:r>
              <a:rPr lang="en-US" dirty="0" err="1"/>
              <a:t>MatPlotlib</a:t>
            </a:r>
            <a:r>
              <a:rPr lang="en-US" dirty="0"/>
              <a:t> &amp; Seaborn)</a:t>
            </a:r>
          </a:p>
          <a:p>
            <a:pPr lvl="1"/>
            <a:r>
              <a:rPr lang="en-US" dirty="0"/>
              <a:t>Python data science libraries</a:t>
            </a:r>
          </a:p>
          <a:p>
            <a:pPr lvl="1"/>
            <a:r>
              <a:rPr lang="en-US" dirty="0"/>
              <a:t>Jupyter Notebooks server (runs inside a browser)</a:t>
            </a:r>
          </a:p>
          <a:p>
            <a:pPr lvl="2"/>
            <a:r>
              <a:rPr lang="en-US" dirty="0"/>
              <a:t>Text, graphs, Python code</a:t>
            </a:r>
          </a:p>
          <a:p>
            <a:pPr lvl="1"/>
            <a:r>
              <a:rPr lang="en-US" dirty="0"/>
              <a:t>Jupyter Lab</a:t>
            </a:r>
          </a:p>
        </p:txBody>
      </p:sp>
      <p:sp>
        <p:nvSpPr>
          <p:cNvPr id="4" name="Slide Number Placeholder 3">
            <a:extLst>
              <a:ext uri="{FF2B5EF4-FFF2-40B4-BE49-F238E27FC236}">
                <a16:creationId xmlns:a16="http://schemas.microsoft.com/office/drawing/2014/main" id="{CCD11E21-922F-4949-9A29-85DF9EFF6B91}"/>
              </a:ext>
            </a:extLst>
          </p:cNvPr>
          <p:cNvSpPr>
            <a:spLocks noGrp="1"/>
          </p:cNvSpPr>
          <p:nvPr>
            <p:ph type="sldNum" sz="quarter" idx="12"/>
          </p:nvPr>
        </p:nvSpPr>
        <p:spPr/>
        <p:txBody>
          <a:bodyPr/>
          <a:lstStyle/>
          <a:p>
            <a:fld id="{6C575094-CFE5-6845-BA77-358456EEE977}" type="slidenum">
              <a:rPr lang="en-US" altLang="x-none" smtClean="0"/>
              <a:pPr/>
              <a:t>30</a:t>
            </a:fld>
            <a:endParaRPr lang="en-US" altLang="x-none"/>
          </a:p>
        </p:txBody>
      </p:sp>
    </p:spTree>
    <p:extLst>
      <p:ext uri="{BB962C8B-B14F-4D97-AF65-F5344CB8AC3E}">
        <p14:creationId xmlns:p14="http://schemas.microsoft.com/office/powerpoint/2010/main" val="1335435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520C-1D04-99DD-F193-2023DE96600E}"/>
              </a:ext>
            </a:extLst>
          </p:cNvPr>
          <p:cNvSpPr>
            <a:spLocks noGrp="1"/>
          </p:cNvSpPr>
          <p:nvPr>
            <p:ph type="title"/>
          </p:nvPr>
        </p:nvSpPr>
        <p:spPr/>
        <p:txBody>
          <a:bodyPr/>
          <a:lstStyle/>
          <a:p>
            <a:r>
              <a:rPr lang="en-US" dirty="0"/>
              <a:t>Matplotlib</a:t>
            </a:r>
          </a:p>
        </p:txBody>
      </p:sp>
      <p:sp>
        <p:nvSpPr>
          <p:cNvPr id="3" name="Content Placeholder 2">
            <a:extLst>
              <a:ext uri="{FF2B5EF4-FFF2-40B4-BE49-F238E27FC236}">
                <a16:creationId xmlns:a16="http://schemas.microsoft.com/office/drawing/2014/main" id="{5A18D1B0-1C30-BF70-BC5A-B800361B13B8}"/>
              </a:ext>
            </a:extLst>
          </p:cNvPr>
          <p:cNvSpPr>
            <a:spLocks noGrp="1"/>
          </p:cNvSpPr>
          <p:nvPr>
            <p:ph idx="1"/>
          </p:nvPr>
        </p:nvSpPr>
        <p:spPr/>
        <p:txBody>
          <a:bodyPr/>
          <a:lstStyle/>
          <a:p>
            <a:pPr fontAlgn="base"/>
            <a:r>
              <a:rPr lang="en-US" dirty="0"/>
              <a:t>Matplotlib is an easy-to-use, low-level data visualization library that is built on NumPy arrays. It consists of various plots like scatter plot, line plot, histogram, etc. Matplotlib provides a lot of flexibility. </a:t>
            </a:r>
          </a:p>
          <a:p>
            <a:pPr fontAlgn="base"/>
            <a:r>
              <a:rPr lang="en-US" dirty="0"/>
              <a:t>To install this type the below command in the terminal.</a:t>
            </a:r>
          </a:p>
          <a:p>
            <a:pPr lvl="1"/>
            <a:r>
              <a:rPr lang="en-US" dirty="0"/>
              <a:t>pip install matplotlib</a:t>
            </a:r>
          </a:p>
        </p:txBody>
      </p:sp>
      <p:sp>
        <p:nvSpPr>
          <p:cNvPr id="4" name="Slide Number Placeholder 3">
            <a:extLst>
              <a:ext uri="{FF2B5EF4-FFF2-40B4-BE49-F238E27FC236}">
                <a16:creationId xmlns:a16="http://schemas.microsoft.com/office/drawing/2014/main" id="{F0C0F701-5965-7EB6-B0FC-A9A346F7A49D}"/>
              </a:ext>
            </a:extLst>
          </p:cNvPr>
          <p:cNvSpPr>
            <a:spLocks noGrp="1"/>
          </p:cNvSpPr>
          <p:nvPr>
            <p:ph type="sldNum" sz="quarter" idx="12"/>
          </p:nvPr>
        </p:nvSpPr>
        <p:spPr/>
        <p:txBody>
          <a:bodyPr/>
          <a:lstStyle/>
          <a:p>
            <a:fld id="{6C575094-CFE5-6845-BA77-358456EEE977}" type="slidenum">
              <a:rPr lang="en-US" altLang="x-none" smtClean="0"/>
              <a:pPr/>
              <a:t>31</a:t>
            </a:fld>
            <a:endParaRPr lang="en-US" altLang="x-none"/>
          </a:p>
        </p:txBody>
      </p:sp>
    </p:spTree>
    <p:extLst>
      <p:ext uri="{BB962C8B-B14F-4D97-AF65-F5344CB8AC3E}">
        <p14:creationId xmlns:p14="http://schemas.microsoft.com/office/powerpoint/2010/main" val="2226947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23C7D-559E-FCCA-9B49-4A34C17D4B85}"/>
              </a:ext>
            </a:extLst>
          </p:cNvPr>
          <p:cNvSpPr>
            <a:spLocks noGrp="1"/>
          </p:cNvSpPr>
          <p:nvPr>
            <p:ph type="title"/>
          </p:nvPr>
        </p:nvSpPr>
        <p:spPr/>
        <p:txBody>
          <a:bodyPr/>
          <a:lstStyle/>
          <a:p>
            <a:r>
              <a:rPr lang="en-US" dirty="0"/>
              <a:t>Dataset Used for Examples</a:t>
            </a:r>
          </a:p>
        </p:txBody>
      </p:sp>
      <p:sp>
        <p:nvSpPr>
          <p:cNvPr id="3" name="Content Placeholder 2">
            <a:extLst>
              <a:ext uri="{FF2B5EF4-FFF2-40B4-BE49-F238E27FC236}">
                <a16:creationId xmlns:a16="http://schemas.microsoft.com/office/drawing/2014/main" id="{F1950F07-404B-40CF-678B-E1EA21D1A374}"/>
              </a:ext>
            </a:extLst>
          </p:cNvPr>
          <p:cNvSpPr>
            <a:spLocks noGrp="1"/>
          </p:cNvSpPr>
          <p:nvPr>
            <p:ph idx="1"/>
          </p:nvPr>
        </p:nvSpPr>
        <p:spPr/>
        <p:txBody>
          <a:bodyPr/>
          <a:lstStyle/>
          <a:p>
            <a:pPr marL="0" indent="0" fontAlgn="base">
              <a:buNone/>
            </a:pPr>
            <a:r>
              <a:rPr lang="en-US" b="1" u="sng" dirty="0"/>
              <a:t>Tips Dataset</a:t>
            </a:r>
          </a:p>
          <a:p>
            <a:pPr fontAlgn="base"/>
            <a:r>
              <a:rPr lang="en-US" dirty="0"/>
              <a:t>Tips dataset is a record of the tips given by the customers in a restaurant for two and a half months in the early 1990s. It contains 6 columns such as </a:t>
            </a:r>
            <a:r>
              <a:rPr lang="en-US" dirty="0" err="1"/>
              <a:t>total_bill</a:t>
            </a:r>
            <a:r>
              <a:rPr lang="en-US" dirty="0"/>
              <a:t>, tip, sex, smoker, day, time, size of party.</a:t>
            </a:r>
          </a:p>
          <a:p>
            <a:pPr fontAlgn="base"/>
            <a:r>
              <a:rPr lang="en-US" dirty="0"/>
              <a:t>You can download the tips database from Canvas</a:t>
            </a:r>
          </a:p>
          <a:p>
            <a:endParaRPr lang="en-US" dirty="0"/>
          </a:p>
        </p:txBody>
      </p:sp>
      <p:sp>
        <p:nvSpPr>
          <p:cNvPr id="4" name="Slide Number Placeholder 3">
            <a:extLst>
              <a:ext uri="{FF2B5EF4-FFF2-40B4-BE49-F238E27FC236}">
                <a16:creationId xmlns:a16="http://schemas.microsoft.com/office/drawing/2014/main" id="{D5490BAF-5B97-2A03-7A07-E7EC239825CD}"/>
              </a:ext>
            </a:extLst>
          </p:cNvPr>
          <p:cNvSpPr>
            <a:spLocks noGrp="1"/>
          </p:cNvSpPr>
          <p:nvPr>
            <p:ph type="sldNum" sz="quarter" idx="12"/>
          </p:nvPr>
        </p:nvSpPr>
        <p:spPr/>
        <p:txBody>
          <a:bodyPr/>
          <a:lstStyle/>
          <a:p>
            <a:fld id="{6C575094-CFE5-6845-BA77-358456EEE977}" type="slidenum">
              <a:rPr lang="en-US" altLang="x-none" smtClean="0"/>
              <a:pPr/>
              <a:t>32</a:t>
            </a:fld>
            <a:endParaRPr lang="en-US" altLang="x-none"/>
          </a:p>
        </p:txBody>
      </p:sp>
    </p:spTree>
    <p:extLst>
      <p:ext uri="{BB962C8B-B14F-4D97-AF65-F5344CB8AC3E}">
        <p14:creationId xmlns:p14="http://schemas.microsoft.com/office/powerpoint/2010/main" val="1386489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Matplotlib Line Chart</a:t>
            </a:r>
          </a:p>
        </p:txBody>
      </p:sp>
      <p:sp>
        <p:nvSpPr>
          <p:cNvPr id="3" name="Content Placeholder 2">
            <a:extLst>
              <a:ext uri="{FF2B5EF4-FFF2-40B4-BE49-F238E27FC236}">
                <a16:creationId xmlns:a16="http://schemas.microsoft.com/office/drawing/2014/main" id="{EF772A5F-9097-60CB-239E-1031E0B3684F}"/>
              </a:ext>
            </a:extLst>
          </p:cNvPr>
          <p:cNvSpPr>
            <a:spLocks noGrp="1"/>
          </p:cNvSpPr>
          <p:nvPr>
            <p:ph idx="1"/>
          </p:nvPr>
        </p:nvSpPr>
        <p:spPr/>
        <p:txBody>
          <a:bodyPr>
            <a:normAutofit fontScale="62500" lnSpcReduction="20000"/>
          </a:bodyPr>
          <a:lstStyle/>
          <a:p>
            <a:pPr marL="0" indent="0" fontAlgn="base">
              <a:buNone/>
            </a:pPr>
            <a:r>
              <a:rPr lang="en-US" dirty="0"/>
              <a:t>import pandas as pd</a:t>
            </a:r>
          </a:p>
          <a:p>
            <a:pPr marL="0" indent="0" fontAlgn="base">
              <a:buNone/>
            </a:pPr>
            <a:r>
              <a:rPr lang="en-US" dirty="0"/>
              <a:t>import </a:t>
            </a:r>
            <a:r>
              <a:rPr lang="en-US" dirty="0" err="1"/>
              <a:t>matplotlib.pyplot</a:t>
            </a:r>
            <a:r>
              <a:rPr lang="en-US" dirty="0"/>
              <a:t> as </a:t>
            </a:r>
            <a:r>
              <a:rPr lang="en-US" dirty="0" err="1"/>
              <a:t>plt</a:t>
            </a:r>
            <a:endParaRPr lang="en-US" dirty="0"/>
          </a:p>
          <a:p>
            <a:pPr marL="0" indent="0" fontAlgn="base">
              <a:buNone/>
            </a:pPr>
            <a:r>
              <a:rPr lang="en-US" dirty="0"/>
              <a:t> </a:t>
            </a:r>
          </a:p>
          <a:p>
            <a:pPr marL="0" indent="0" fontAlgn="base">
              <a:buNone/>
            </a:pPr>
            <a:r>
              <a:rPr lang="en-US" dirty="0"/>
              <a:t># reading the database</a:t>
            </a:r>
          </a:p>
          <a:p>
            <a:pPr marL="0" indent="0" fontAlgn="base">
              <a:buNone/>
            </a:pPr>
            <a:r>
              <a:rPr lang="en-US" dirty="0"/>
              <a:t>data = </a:t>
            </a:r>
            <a:r>
              <a:rPr lang="en-US" dirty="0" err="1"/>
              <a:t>pd.read_csv</a:t>
            </a:r>
            <a:r>
              <a:rPr lang="en-US" dirty="0"/>
              <a:t>("</a:t>
            </a:r>
            <a:r>
              <a:rPr lang="en-US" dirty="0" err="1"/>
              <a:t>tips.csv</a:t>
            </a:r>
            <a:r>
              <a:rPr lang="en-US" dirty="0"/>
              <a:t>")</a:t>
            </a:r>
          </a:p>
          <a:p>
            <a:pPr marL="0" indent="0" fontAlgn="base">
              <a:buNone/>
            </a:pPr>
            <a:r>
              <a:rPr lang="en-US" dirty="0"/>
              <a:t> </a:t>
            </a:r>
          </a:p>
          <a:p>
            <a:pPr marL="0" indent="0" fontAlgn="base">
              <a:buNone/>
            </a:pPr>
            <a:r>
              <a:rPr lang="en-US" dirty="0"/>
              <a:t># Scatter plot with day against tip</a:t>
            </a:r>
          </a:p>
          <a:p>
            <a:pPr marL="0" indent="0" fontAlgn="base">
              <a:buNone/>
            </a:pPr>
            <a:r>
              <a:rPr lang="en-US" dirty="0" err="1"/>
              <a:t>plt.plot</a:t>
            </a:r>
            <a:r>
              <a:rPr lang="en-US" dirty="0"/>
              <a:t>(data['tip'])</a:t>
            </a:r>
          </a:p>
          <a:p>
            <a:pPr marL="0" indent="0" fontAlgn="base">
              <a:buNone/>
            </a:pPr>
            <a:r>
              <a:rPr lang="en-US" dirty="0" err="1"/>
              <a:t>plt.plot</a:t>
            </a:r>
            <a:r>
              <a:rPr lang="en-US" dirty="0"/>
              <a:t>(data['size'])</a:t>
            </a:r>
          </a:p>
          <a:p>
            <a:pPr marL="0" indent="0" fontAlgn="base">
              <a:buNone/>
            </a:pPr>
            <a:r>
              <a:rPr lang="en-US" dirty="0"/>
              <a:t> </a:t>
            </a:r>
          </a:p>
          <a:p>
            <a:pPr marL="0" indent="0" fontAlgn="base">
              <a:buNone/>
            </a:pPr>
            <a:r>
              <a:rPr lang="en-US" dirty="0"/>
              <a:t># Adding Title to the Plot</a:t>
            </a:r>
          </a:p>
          <a:p>
            <a:pPr marL="0" indent="0" fontAlgn="base">
              <a:buNone/>
            </a:pPr>
            <a:r>
              <a:rPr lang="en-US" dirty="0" err="1"/>
              <a:t>plt.title</a:t>
            </a:r>
            <a:r>
              <a:rPr lang="en-US" dirty="0"/>
              <a:t>("Scatter Plot")</a:t>
            </a:r>
          </a:p>
          <a:p>
            <a:pPr marL="0" indent="0" fontAlgn="base">
              <a:buNone/>
            </a:pPr>
            <a:r>
              <a:rPr lang="en-US" dirty="0"/>
              <a:t> </a:t>
            </a:r>
          </a:p>
          <a:p>
            <a:pPr marL="0" indent="0" fontAlgn="base">
              <a:buNone/>
            </a:pPr>
            <a:r>
              <a:rPr lang="en-US" dirty="0"/>
              <a:t># Setting the X and Y labels</a:t>
            </a:r>
          </a:p>
          <a:p>
            <a:pPr marL="0" indent="0" fontAlgn="base">
              <a:buNone/>
            </a:pPr>
            <a:r>
              <a:rPr lang="en-US" dirty="0" err="1"/>
              <a:t>plt.xlabel</a:t>
            </a:r>
            <a:r>
              <a:rPr lang="en-US" dirty="0"/>
              <a:t>('Day')</a:t>
            </a:r>
          </a:p>
          <a:p>
            <a:pPr marL="0" indent="0" fontAlgn="base">
              <a:buNone/>
            </a:pPr>
            <a:r>
              <a:rPr lang="en-US" dirty="0" err="1"/>
              <a:t>plt.ylabel</a:t>
            </a:r>
            <a:r>
              <a:rPr lang="en-US" dirty="0"/>
              <a:t>('Tip')</a:t>
            </a:r>
          </a:p>
          <a:p>
            <a:pPr marL="0" indent="0" fontAlgn="base">
              <a:buNone/>
            </a:pPr>
            <a:r>
              <a:rPr lang="en-US" dirty="0"/>
              <a:t> </a:t>
            </a:r>
          </a:p>
          <a:p>
            <a:pPr marL="0" indent="0" fontAlgn="base">
              <a:buNone/>
            </a:pPr>
            <a:r>
              <a:rPr lang="en-US" dirty="0" err="1"/>
              <a:t>plt.show</a:t>
            </a:r>
            <a:r>
              <a:rPr lang="en-US" dirty="0"/>
              <a:t>()</a:t>
            </a:r>
          </a:p>
          <a:p>
            <a:endParaRPr lang="en-US" dirty="0"/>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33</a:t>
            </a:fld>
            <a:endParaRPr lang="en-US" altLang="x-none"/>
          </a:p>
        </p:txBody>
      </p:sp>
    </p:spTree>
    <p:extLst>
      <p:ext uri="{BB962C8B-B14F-4D97-AF65-F5344CB8AC3E}">
        <p14:creationId xmlns:p14="http://schemas.microsoft.com/office/powerpoint/2010/main" val="4220837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Matplotlib Line Chart</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34</a:t>
            </a:fld>
            <a:endParaRPr lang="en-US" altLang="x-none"/>
          </a:p>
        </p:txBody>
      </p:sp>
      <p:pic>
        <p:nvPicPr>
          <p:cNvPr id="7" name="Picture 6">
            <a:extLst>
              <a:ext uri="{FF2B5EF4-FFF2-40B4-BE49-F238E27FC236}">
                <a16:creationId xmlns:a16="http://schemas.microsoft.com/office/drawing/2014/main" id="{0B44420D-5BEA-CCE9-E3F4-4D7705AD47B0}"/>
              </a:ext>
            </a:extLst>
          </p:cNvPr>
          <p:cNvPicPr>
            <a:picLocks noChangeAspect="1"/>
          </p:cNvPicPr>
          <p:nvPr/>
        </p:nvPicPr>
        <p:blipFill>
          <a:blip r:embed="rId2"/>
          <a:stretch>
            <a:fillRect/>
          </a:stretch>
        </p:blipFill>
        <p:spPr>
          <a:xfrm>
            <a:off x="1005879" y="1508781"/>
            <a:ext cx="6492169" cy="4512057"/>
          </a:xfrm>
          <a:prstGeom prst="rect">
            <a:avLst/>
          </a:prstGeom>
        </p:spPr>
      </p:pic>
    </p:spTree>
    <p:extLst>
      <p:ext uri="{BB962C8B-B14F-4D97-AF65-F5344CB8AC3E}">
        <p14:creationId xmlns:p14="http://schemas.microsoft.com/office/powerpoint/2010/main" val="1377238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9CC91-8B0A-5B12-50A7-8072A33C24D6}"/>
              </a:ext>
            </a:extLst>
          </p:cNvPr>
          <p:cNvSpPr>
            <a:spLocks noGrp="1"/>
          </p:cNvSpPr>
          <p:nvPr>
            <p:ph type="title"/>
          </p:nvPr>
        </p:nvSpPr>
        <p:spPr/>
        <p:txBody>
          <a:bodyPr/>
          <a:lstStyle/>
          <a:p>
            <a:r>
              <a:rPr lang="en-US" dirty="0"/>
              <a:t>Seaborn</a:t>
            </a:r>
          </a:p>
        </p:txBody>
      </p:sp>
      <p:sp>
        <p:nvSpPr>
          <p:cNvPr id="3" name="Content Placeholder 2">
            <a:extLst>
              <a:ext uri="{FF2B5EF4-FFF2-40B4-BE49-F238E27FC236}">
                <a16:creationId xmlns:a16="http://schemas.microsoft.com/office/drawing/2014/main" id="{EAAB0EB6-1D41-32F4-6601-B758C0AA09AA}"/>
              </a:ext>
            </a:extLst>
          </p:cNvPr>
          <p:cNvSpPr>
            <a:spLocks noGrp="1"/>
          </p:cNvSpPr>
          <p:nvPr>
            <p:ph idx="1"/>
          </p:nvPr>
        </p:nvSpPr>
        <p:spPr/>
        <p:txBody>
          <a:bodyPr/>
          <a:lstStyle/>
          <a:p>
            <a:pPr fontAlgn="base"/>
            <a:r>
              <a:rPr lang="en-US" b="1" dirty="0"/>
              <a:t>Seaborn </a:t>
            </a:r>
            <a:r>
              <a:rPr lang="en-US" dirty="0"/>
              <a:t>is a high-level interface built on top of the Matplotlib. It provides a wider range of design styles and color palettes to make more attractive graphs.</a:t>
            </a:r>
          </a:p>
          <a:p>
            <a:pPr fontAlgn="base"/>
            <a:r>
              <a:rPr lang="en-US" dirty="0"/>
              <a:t>To install seaborn type the below command in the terminal.</a:t>
            </a:r>
          </a:p>
          <a:p>
            <a:pPr lvl="1"/>
            <a:r>
              <a:rPr lang="en-US" dirty="0"/>
              <a:t>pip install seaborn</a:t>
            </a:r>
            <a:br>
              <a:rPr lang="en-US" dirty="0"/>
            </a:br>
            <a:endParaRPr lang="en-US" dirty="0"/>
          </a:p>
        </p:txBody>
      </p:sp>
      <p:sp>
        <p:nvSpPr>
          <p:cNvPr id="4" name="Slide Number Placeholder 3">
            <a:extLst>
              <a:ext uri="{FF2B5EF4-FFF2-40B4-BE49-F238E27FC236}">
                <a16:creationId xmlns:a16="http://schemas.microsoft.com/office/drawing/2014/main" id="{33831C99-DA8D-1BD8-260F-FB4A42602F31}"/>
              </a:ext>
            </a:extLst>
          </p:cNvPr>
          <p:cNvSpPr>
            <a:spLocks noGrp="1"/>
          </p:cNvSpPr>
          <p:nvPr>
            <p:ph type="sldNum" sz="quarter" idx="12"/>
          </p:nvPr>
        </p:nvSpPr>
        <p:spPr/>
        <p:txBody>
          <a:bodyPr/>
          <a:lstStyle/>
          <a:p>
            <a:fld id="{6C575094-CFE5-6845-BA77-358456EEE977}" type="slidenum">
              <a:rPr lang="en-US" altLang="x-none" smtClean="0"/>
              <a:pPr/>
              <a:t>35</a:t>
            </a:fld>
            <a:endParaRPr lang="en-US" altLang="x-none"/>
          </a:p>
        </p:txBody>
      </p:sp>
    </p:spTree>
    <p:extLst>
      <p:ext uri="{BB962C8B-B14F-4D97-AF65-F5344CB8AC3E}">
        <p14:creationId xmlns:p14="http://schemas.microsoft.com/office/powerpoint/2010/main" val="305139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Seaborn Line Chart</a:t>
            </a:r>
          </a:p>
        </p:txBody>
      </p:sp>
      <p:sp>
        <p:nvSpPr>
          <p:cNvPr id="3" name="Content Placeholder 2">
            <a:extLst>
              <a:ext uri="{FF2B5EF4-FFF2-40B4-BE49-F238E27FC236}">
                <a16:creationId xmlns:a16="http://schemas.microsoft.com/office/drawing/2014/main" id="{EF772A5F-9097-60CB-239E-1031E0B3684F}"/>
              </a:ext>
            </a:extLst>
          </p:cNvPr>
          <p:cNvSpPr>
            <a:spLocks noGrp="1"/>
          </p:cNvSpPr>
          <p:nvPr>
            <p:ph idx="1"/>
          </p:nvPr>
        </p:nvSpPr>
        <p:spPr>
          <a:xfrm>
            <a:off x="628650" y="1825625"/>
            <a:ext cx="7600910" cy="3157838"/>
          </a:xfrm>
        </p:spPr>
        <p:txBody>
          <a:bodyPr>
            <a:normAutofit fontScale="70000" lnSpcReduction="20000"/>
          </a:bodyPr>
          <a:lstStyle/>
          <a:p>
            <a:pPr marL="0" indent="0" fontAlgn="base">
              <a:buNone/>
            </a:pPr>
            <a:r>
              <a:rPr lang="en-US" dirty="0"/>
              <a:t># importing packages</a:t>
            </a:r>
          </a:p>
          <a:p>
            <a:pPr marL="0" indent="0" fontAlgn="base">
              <a:buNone/>
            </a:pPr>
            <a:r>
              <a:rPr lang="en-US" dirty="0"/>
              <a:t>import seaborn as </a:t>
            </a:r>
            <a:r>
              <a:rPr lang="en-US" dirty="0" err="1"/>
              <a:t>sns</a:t>
            </a:r>
            <a:endParaRPr lang="en-US" dirty="0"/>
          </a:p>
          <a:p>
            <a:pPr marL="0" indent="0" fontAlgn="base">
              <a:buNone/>
            </a:pPr>
            <a:r>
              <a:rPr lang="en-US" dirty="0"/>
              <a:t>import </a:t>
            </a:r>
            <a:r>
              <a:rPr lang="en-US" dirty="0" err="1"/>
              <a:t>matplotlib.pyplot</a:t>
            </a:r>
            <a:r>
              <a:rPr lang="en-US" dirty="0"/>
              <a:t> as </a:t>
            </a:r>
            <a:r>
              <a:rPr lang="en-US" dirty="0" err="1"/>
              <a:t>plt</a:t>
            </a:r>
            <a:endParaRPr lang="en-US" dirty="0"/>
          </a:p>
          <a:p>
            <a:pPr marL="0" indent="0" fontAlgn="base">
              <a:buNone/>
            </a:pPr>
            <a:r>
              <a:rPr lang="en-US" dirty="0"/>
              <a:t>import pandas as pd</a:t>
            </a:r>
          </a:p>
          <a:p>
            <a:pPr marL="0" indent="0" fontAlgn="base">
              <a:buNone/>
            </a:pPr>
            <a:r>
              <a:rPr lang="en-US" dirty="0"/>
              <a:t> </a:t>
            </a:r>
          </a:p>
          <a:p>
            <a:pPr marL="0" indent="0" fontAlgn="base">
              <a:buNone/>
            </a:pPr>
            <a:r>
              <a:rPr lang="en-US" dirty="0"/>
              <a:t> </a:t>
            </a:r>
          </a:p>
          <a:p>
            <a:pPr marL="0" indent="0" fontAlgn="base">
              <a:buNone/>
            </a:pPr>
            <a:r>
              <a:rPr lang="en-US" dirty="0"/>
              <a:t># reading the database</a:t>
            </a:r>
          </a:p>
          <a:p>
            <a:pPr marL="0" indent="0" fontAlgn="base">
              <a:buNone/>
            </a:pPr>
            <a:r>
              <a:rPr lang="en-US" dirty="0"/>
              <a:t>data = </a:t>
            </a:r>
            <a:r>
              <a:rPr lang="en-US" dirty="0" err="1"/>
              <a:t>pd.read_csv</a:t>
            </a:r>
            <a:r>
              <a:rPr lang="en-US" dirty="0"/>
              <a:t>("</a:t>
            </a:r>
            <a:r>
              <a:rPr lang="en-US" dirty="0" err="1"/>
              <a:t>tips.csv</a:t>
            </a:r>
            <a:r>
              <a:rPr lang="en-US" dirty="0"/>
              <a:t>")</a:t>
            </a:r>
          </a:p>
          <a:p>
            <a:pPr marL="0" indent="0" fontAlgn="base">
              <a:buNone/>
            </a:pPr>
            <a:r>
              <a:rPr lang="en-US" dirty="0"/>
              <a:t> </a:t>
            </a:r>
          </a:p>
          <a:p>
            <a:pPr marL="0" indent="0" fontAlgn="base">
              <a:buNone/>
            </a:pPr>
            <a:r>
              <a:rPr lang="en-US" dirty="0"/>
              <a:t># using only data attribute</a:t>
            </a:r>
          </a:p>
          <a:p>
            <a:pPr marL="0" indent="0" fontAlgn="base">
              <a:buNone/>
            </a:pPr>
            <a:r>
              <a:rPr lang="en-US" dirty="0" err="1"/>
              <a:t>sns.lineplot</a:t>
            </a:r>
            <a:r>
              <a:rPr lang="en-US" dirty="0"/>
              <a:t>(data=</a:t>
            </a:r>
            <a:r>
              <a:rPr lang="en-US" dirty="0" err="1"/>
              <a:t>data.drop</a:t>
            </a:r>
            <a:r>
              <a:rPr lang="en-US" dirty="0"/>
              <a:t>(['</a:t>
            </a:r>
            <a:r>
              <a:rPr lang="en-US" dirty="0" err="1"/>
              <a:t>total_bill</a:t>
            </a:r>
            <a:r>
              <a:rPr lang="en-US" dirty="0"/>
              <a:t>'], axis=1))</a:t>
            </a:r>
          </a:p>
          <a:p>
            <a:pPr marL="0" indent="0" fontAlgn="base">
              <a:buNone/>
            </a:pPr>
            <a:r>
              <a:rPr lang="en-US" dirty="0" err="1"/>
              <a:t>plt.show</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36</a:t>
            </a:fld>
            <a:endParaRPr lang="en-US" altLang="x-none"/>
          </a:p>
        </p:txBody>
      </p:sp>
    </p:spTree>
    <p:extLst>
      <p:ext uri="{BB962C8B-B14F-4D97-AF65-F5344CB8AC3E}">
        <p14:creationId xmlns:p14="http://schemas.microsoft.com/office/powerpoint/2010/main" val="4212508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Seaborn Line Chart</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37</a:t>
            </a:fld>
            <a:endParaRPr lang="en-US" altLang="x-none"/>
          </a:p>
        </p:txBody>
      </p:sp>
      <p:pic>
        <p:nvPicPr>
          <p:cNvPr id="3" name="Picture 2">
            <a:extLst>
              <a:ext uri="{FF2B5EF4-FFF2-40B4-BE49-F238E27FC236}">
                <a16:creationId xmlns:a16="http://schemas.microsoft.com/office/drawing/2014/main" id="{7B2C827C-97E1-470D-C09F-33CB87EFE425}"/>
              </a:ext>
            </a:extLst>
          </p:cNvPr>
          <p:cNvPicPr>
            <a:picLocks noChangeAspect="1"/>
          </p:cNvPicPr>
          <p:nvPr/>
        </p:nvPicPr>
        <p:blipFill>
          <a:blip r:embed="rId2"/>
          <a:stretch>
            <a:fillRect/>
          </a:stretch>
        </p:blipFill>
        <p:spPr>
          <a:xfrm>
            <a:off x="1188757" y="1508781"/>
            <a:ext cx="6675047" cy="4543225"/>
          </a:xfrm>
          <a:prstGeom prst="rect">
            <a:avLst/>
          </a:prstGeom>
        </p:spPr>
      </p:pic>
    </p:spTree>
    <p:extLst>
      <p:ext uri="{BB962C8B-B14F-4D97-AF65-F5344CB8AC3E}">
        <p14:creationId xmlns:p14="http://schemas.microsoft.com/office/powerpoint/2010/main" val="18855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2082-A1A4-2005-2B68-2020B2668109}"/>
              </a:ext>
            </a:extLst>
          </p:cNvPr>
          <p:cNvSpPr>
            <a:spLocks noGrp="1"/>
          </p:cNvSpPr>
          <p:nvPr>
            <p:ph type="title"/>
          </p:nvPr>
        </p:nvSpPr>
        <p:spPr/>
        <p:txBody>
          <a:bodyPr/>
          <a:lstStyle/>
          <a:p>
            <a:r>
              <a:rPr lang="en-US" dirty="0"/>
              <a:t>Bokeh</a:t>
            </a:r>
          </a:p>
        </p:txBody>
      </p:sp>
      <p:sp>
        <p:nvSpPr>
          <p:cNvPr id="3" name="Content Placeholder 2">
            <a:extLst>
              <a:ext uri="{FF2B5EF4-FFF2-40B4-BE49-F238E27FC236}">
                <a16:creationId xmlns:a16="http://schemas.microsoft.com/office/drawing/2014/main" id="{0A5DC590-3682-6CF8-6F4A-CAD37C24249F}"/>
              </a:ext>
            </a:extLst>
          </p:cNvPr>
          <p:cNvSpPr>
            <a:spLocks noGrp="1"/>
          </p:cNvSpPr>
          <p:nvPr>
            <p:ph idx="1"/>
          </p:nvPr>
        </p:nvSpPr>
        <p:spPr/>
        <p:txBody>
          <a:bodyPr/>
          <a:lstStyle/>
          <a:p>
            <a:pPr fontAlgn="base"/>
            <a:r>
              <a:rPr lang="en-US" dirty="0"/>
              <a:t>Bokeh is mainly famous for its interactive charts visualization. Bokeh renders its plots using HTML and JavaScript that uses modern web browsers for presenting elegant, concise construction of novel graphics with high-level interactivity. </a:t>
            </a:r>
          </a:p>
          <a:p>
            <a:pPr fontAlgn="base"/>
            <a:r>
              <a:rPr lang="en-US" dirty="0"/>
              <a:t>To install this type the below command in the terminal.</a:t>
            </a:r>
          </a:p>
          <a:p>
            <a:r>
              <a:rPr lang="en-US" dirty="0"/>
              <a:t>pip install bokeh</a:t>
            </a:r>
          </a:p>
        </p:txBody>
      </p:sp>
      <p:sp>
        <p:nvSpPr>
          <p:cNvPr id="4" name="Slide Number Placeholder 3">
            <a:extLst>
              <a:ext uri="{FF2B5EF4-FFF2-40B4-BE49-F238E27FC236}">
                <a16:creationId xmlns:a16="http://schemas.microsoft.com/office/drawing/2014/main" id="{E0B7C879-AE7D-0BA8-6FFC-9D949B490FA4}"/>
              </a:ext>
            </a:extLst>
          </p:cNvPr>
          <p:cNvSpPr>
            <a:spLocks noGrp="1"/>
          </p:cNvSpPr>
          <p:nvPr>
            <p:ph type="sldNum" sz="quarter" idx="12"/>
          </p:nvPr>
        </p:nvSpPr>
        <p:spPr/>
        <p:txBody>
          <a:bodyPr/>
          <a:lstStyle/>
          <a:p>
            <a:fld id="{6C575094-CFE5-6845-BA77-358456EEE977}" type="slidenum">
              <a:rPr lang="en-US" altLang="x-none" smtClean="0"/>
              <a:pPr/>
              <a:t>38</a:t>
            </a:fld>
            <a:endParaRPr lang="en-US" altLang="x-none"/>
          </a:p>
        </p:txBody>
      </p:sp>
    </p:spTree>
    <p:extLst>
      <p:ext uri="{BB962C8B-B14F-4D97-AF65-F5344CB8AC3E}">
        <p14:creationId xmlns:p14="http://schemas.microsoft.com/office/powerpoint/2010/main" val="4280293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Bokeh Line Chart</a:t>
            </a:r>
          </a:p>
        </p:txBody>
      </p:sp>
      <p:sp>
        <p:nvSpPr>
          <p:cNvPr id="3" name="Content Placeholder 2">
            <a:extLst>
              <a:ext uri="{FF2B5EF4-FFF2-40B4-BE49-F238E27FC236}">
                <a16:creationId xmlns:a16="http://schemas.microsoft.com/office/drawing/2014/main" id="{EF772A5F-9097-60CB-239E-1031E0B3684F}"/>
              </a:ext>
            </a:extLst>
          </p:cNvPr>
          <p:cNvSpPr>
            <a:spLocks noGrp="1"/>
          </p:cNvSpPr>
          <p:nvPr>
            <p:ph idx="1"/>
          </p:nvPr>
        </p:nvSpPr>
        <p:spPr>
          <a:xfrm>
            <a:off x="628650" y="1825624"/>
            <a:ext cx="7600910" cy="4163667"/>
          </a:xfrm>
        </p:spPr>
        <p:txBody>
          <a:bodyPr>
            <a:normAutofit fontScale="47500" lnSpcReduction="20000"/>
          </a:bodyPr>
          <a:lstStyle/>
          <a:p>
            <a:pPr marL="0" indent="0" fontAlgn="base">
              <a:buNone/>
            </a:pPr>
            <a:r>
              <a:rPr lang="en-US" dirty="0"/>
              <a:t># importing the modules</a:t>
            </a:r>
          </a:p>
          <a:p>
            <a:pPr marL="0" indent="0" fontAlgn="base">
              <a:buNone/>
            </a:pPr>
            <a:r>
              <a:rPr lang="en-US" dirty="0"/>
              <a:t>from </a:t>
            </a:r>
            <a:r>
              <a:rPr lang="en-US" dirty="0" err="1"/>
              <a:t>bokeh.plotting</a:t>
            </a:r>
            <a:r>
              <a:rPr lang="en-US" dirty="0"/>
              <a:t> import figure, </a:t>
            </a:r>
            <a:r>
              <a:rPr lang="en-US" dirty="0" err="1"/>
              <a:t>output_file</a:t>
            </a:r>
            <a:r>
              <a:rPr lang="en-US" dirty="0"/>
              <a:t>, show</a:t>
            </a:r>
          </a:p>
          <a:p>
            <a:pPr marL="0" indent="0" fontAlgn="base">
              <a:buNone/>
            </a:pPr>
            <a:r>
              <a:rPr lang="en-US" dirty="0"/>
              <a:t>import pandas as pd</a:t>
            </a:r>
          </a:p>
          <a:p>
            <a:pPr marL="0" indent="0" fontAlgn="base">
              <a:buNone/>
            </a:pPr>
            <a:r>
              <a:rPr lang="en-US" dirty="0"/>
              <a:t> </a:t>
            </a:r>
          </a:p>
          <a:p>
            <a:pPr marL="0" indent="0" fontAlgn="base">
              <a:buNone/>
            </a:pPr>
            <a:r>
              <a:rPr lang="en-US" dirty="0"/>
              <a:t># instantiating the figure object</a:t>
            </a:r>
          </a:p>
          <a:p>
            <a:pPr marL="0" indent="0" fontAlgn="base">
              <a:buNone/>
            </a:pPr>
            <a:r>
              <a:rPr lang="en-US" dirty="0"/>
              <a:t>graph = figure(title = "Bokeh Bar Chart")</a:t>
            </a:r>
          </a:p>
          <a:p>
            <a:pPr marL="0" indent="0" fontAlgn="base">
              <a:buNone/>
            </a:pPr>
            <a:r>
              <a:rPr lang="en-US" dirty="0"/>
              <a:t> </a:t>
            </a:r>
          </a:p>
          <a:p>
            <a:pPr marL="0" indent="0" fontAlgn="base">
              <a:buNone/>
            </a:pPr>
            <a:r>
              <a:rPr lang="en-US" dirty="0"/>
              <a:t># reading the database</a:t>
            </a:r>
          </a:p>
          <a:p>
            <a:pPr marL="0" indent="0" fontAlgn="base">
              <a:buNone/>
            </a:pPr>
            <a:r>
              <a:rPr lang="en-US" dirty="0"/>
              <a:t>data = </a:t>
            </a:r>
            <a:r>
              <a:rPr lang="en-US" dirty="0" err="1"/>
              <a:t>pd.read_csv</a:t>
            </a:r>
            <a:r>
              <a:rPr lang="en-US" dirty="0"/>
              <a:t>("</a:t>
            </a:r>
            <a:r>
              <a:rPr lang="en-US" dirty="0" err="1"/>
              <a:t>tips.csv</a:t>
            </a:r>
            <a:r>
              <a:rPr lang="en-US" dirty="0"/>
              <a:t>")</a:t>
            </a:r>
          </a:p>
          <a:p>
            <a:pPr marL="0" indent="0" fontAlgn="base">
              <a:buNone/>
            </a:pPr>
            <a:r>
              <a:rPr lang="en-US" dirty="0"/>
              <a:t> </a:t>
            </a:r>
          </a:p>
          <a:p>
            <a:pPr marL="0" indent="0" fontAlgn="base">
              <a:buNone/>
            </a:pPr>
            <a:r>
              <a:rPr lang="en-US" dirty="0"/>
              <a:t># Count of each unique value of</a:t>
            </a:r>
          </a:p>
          <a:p>
            <a:pPr marL="0" indent="0" fontAlgn="base">
              <a:buNone/>
            </a:pPr>
            <a:r>
              <a:rPr lang="en-US" dirty="0"/>
              <a:t># tip column</a:t>
            </a:r>
          </a:p>
          <a:p>
            <a:pPr marL="0" indent="0" fontAlgn="base">
              <a:buNone/>
            </a:pPr>
            <a:r>
              <a:rPr lang="en-US" dirty="0" err="1"/>
              <a:t>df</a:t>
            </a:r>
            <a:r>
              <a:rPr lang="en-US" dirty="0"/>
              <a:t> = data['tip'].</a:t>
            </a:r>
            <a:r>
              <a:rPr lang="en-US" dirty="0" err="1"/>
              <a:t>value_counts</a:t>
            </a:r>
            <a:r>
              <a:rPr lang="en-US" dirty="0"/>
              <a:t>()</a:t>
            </a:r>
          </a:p>
          <a:p>
            <a:pPr marL="0" indent="0" fontAlgn="base">
              <a:buNone/>
            </a:pPr>
            <a:r>
              <a:rPr lang="en-US" dirty="0"/>
              <a:t> </a:t>
            </a:r>
          </a:p>
          <a:p>
            <a:pPr marL="0" indent="0" fontAlgn="base">
              <a:buNone/>
            </a:pPr>
            <a:r>
              <a:rPr lang="en-US" dirty="0"/>
              <a:t># plotting the graph</a:t>
            </a:r>
          </a:p>
          <a:p>
            <a:pPr marL="0" indent="0" fontAlgn="base">
              <a:buNone/>
            </a:pPr>
            <a:r>
              <a:rPr lang="en-US" dirty="0" err="1"/>
              <a:t>graph.line</a:t>
            </a:r>
            <a:r>
              <a:rPr lang="en-US" dirty="0"/>
              <a:t>(</a:t>
            </a:r>
            <a:r>
              <a:rPr lang="en-US" dirty="0" err="1"/>
              <a:t>df</a:t>
            </a:r>
            <a:r>
              <a:rPr lang="en-US" dirty="0"/>
              <a:t>, data['tip'])</a:t>
            </a:r>
          </a:p>
          <a:p>
            <a:pPr marL="0" indent="0" fontAlgn="base">
              <a:buNone/>
            </a:pPr>
            <a:r>
              <a:rPr lang="en-US" dirty="0"/>
              <a:t> </a:t>
            </a:r>
          </a:p>
          <a:p>
            <a:pPr marL="0" indent="0" fontAlgn="base">
              <a:buNone/>
            </a:pPr>
            <a:r>
              <a:rPr lang="en-US" dirty="0"/>
              <a:t># displaying the model</a:t>
            </a:r>
          </a:p>
          <a:p>
            <a:pPr marL="0" indent="0" fontAlgn="base">
              <a:buNone/>
            </a:pPr>
            <a:r>
              <a:rPr lang="en-US" dirty="0"/>
              <a:t>show(graph)</a:t>
            </a:r>
          </a:p>
          <a:p>
            <a:pPr marL="0" indent="0">
              <a:buNone/>
            </a:pPr>
            <a:endParaRPr lang="en-US" dirty="0"/>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39</a:t>
            </a:fld>
            <a:endParaRPr lang="en-US" altLang="x-none"/>
          </a:p>
        </p:txBody>
      </p:sp>
    </p:spTree>
    <p:extLst>
      <p:ext uri="{BB962C8B-B14F-4D97-AF65-F5344CB8AC3E}">
        <p14:creationId xmlns:p14="http://schemas.microsoft.com/office/powerpoint/2010/main" val="71372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AF09-AE6B-F17A-FB29-30081E310C35}"/>
              </a:ext>
            </a:extLst>
          </p:cNvPr>
          <p:cNvSpPr>
            <a:spLocks noGrp="1"/>
          </p:cNvSpPr>
          <p:nvPr>
            <p:ph type="title"/>
          </p:nvPr>
        </p:nvSpPr>
        <p:spPr/>
        <p:txBody>
          <a:bodyPr/>
          <a:lstStyle/>
          <a:p>
            <a:r>
              <a:rPr lang="en-US" dirty="0"/>
              <a:t>Why Use Excel?</a:t>
            </a:r>
          </a:p>
        </p:txBody>
      </p:sp>
      <p:sp>
        <p:nvSpPr>
          <p:cNvPr id="3" name="Content Placeholder 2">
            <a:extLst>
              <a:ext uri="{FF2B5EF4-FFF2-40B4-BE49-F238E27FC236}">
                <a16:creationId xmlns:a16="http://schemas.microsoft.com/office/drawing/2014/main" id="{D603F39E-E761-7F00-6CB9-D8F3FB4C8182}"/>
              </a:ext>
            </a:extLst>
          </p:cNvPr>
          <p:cNvSpPr>
            <a:spLocks noGrp="1"/>
          </p:cNvSpPr>
          <p:nvPr>
            <p:ph idx="1"/>
          </p:nvPr>
        </p:nvSpPr>
        <p:spPr>
          <a:xfrm>
            <a:off x="655900" y="1508781"/>
            <a:ext cx="7886700" cy="4351338"/>
          </a:xfrm>
        </p:spPr>
        <p:txBody>
          <a:bodyPr>
            <a:normAutofit fontScale="77500" lnSpcReduction="20000"/>
          </a:bodyPr>
          <a:lstStyle/>
          <a:p>
            <a:pPr marL="0" indent="0">
              <a:buNone/>
            </a:pPr>
            <a:r>
              <a:rPr lang="en-US" sz="2800" u="sng" dirty="0"/>
              <a:t>PROS</a:t>
            </a:r>
          </a:p>
          <a:p>
            <a:r>
              <a:rPr lang="en-US" sz="2800" dirty="0"/>
              <a:t>Ubiquitous in the business world – easy to share</a:t>
            </a:r>
          </a:p>
          <a:p>
            <a:r>
              <a:rPr lang="en-US" sz="2800" dirty="0"/>
              <a:t>Interactive</a:t>
            </a:r>
          </a:p>
          <a:p>
            <a:r>
              <a:rPr lang="en-US" sz="2800" dirty="0"/>
              <a:t>Powerful</a:t>
            </a:r>
          </a:p>
          <a:p>
            <a:r>
              <a:rPr lang="en-US" sz="2800" dirty="0"/>
              <a:t>Programmable (but does not </a:t>
            </a:r>
            <a:r>
              <a:rPr lang="en-US" sz="2800" u="sng" dirty="0"/>
              <a:t>require</a:t>
            </a:r>
            <a:r>
              <a:rPr lang="en-US" sz="2800" dirty="0"/>
              <a:t> programming)</a:t>
            </a:r>
          </a:p>
          <a:p>
            <a:r>
              <a:rPr lang="en-US" sz="2800" dirty="0"/>
              <a:t>Imports CSV files</a:t>
            </a:r>
          </a:p>
          <a:p>
            <a:r>
              <a:rPr lang="en-US" sz="2800" dirty="0"/>
              <a:t>Integrates with MS Word and </a:t>
            </a:r>
            <a:r>
              <a:rPr lang="en-US" sz="2800" dirty="0" err="1"/>
              <a:t>Powerpoint</a:t>
            </a:r>
            <a:endParaRPr lang="en-US" sz="2800" dirty="0"/>
          </a:p>
          <a:p>
            <a:r>
              <a:rPr lang="en-US" sz="2800" dirty="0"/>
              <a:t>Integrates with Power BI (business intelligence)</a:t>
            </a:r>
          </a:p>
          <a:p>
            <a:endParaRPr lang="en-US" sz="1400" dirty="0"/>
          </a:p>
          <a:p>
            <a:pPr marL="0" indent="0">
              <a:buNone/>
            </a:pPr>
            <a:r>
              <a:rPr lang="en-US" sz="2800" u="sng" dirty="0"/>
              <a:t>CONS</a:t>
            </a:r>
          </a:p>
          <a:p>
            <a:r>
              <a:rPr lang="en-US" sz="2800" dirty="0"/>
              <a:t>You need to pay for it</a:t>
            </a:r>
          </a:p>
          <a:p>
            <a:r>
              <a:rPr lang="en-US" sz="2800" dirty="0"/>
              <a:t>Can’t handle “big data”</a:t>
            </a:r>
          </a:p>
          <a:p>
            <a:r>
              <a:rPr lang="en-US" sz="2800" dirty="0"/>
              <a:t>Your colleagues will laugh at you</a:t>
            </a:r>
          </a:p>
          <a:p>
            <a:endParaRPr lang="en-US" sz="2800" dirty="0"/>
          </a:p>
          <a:p>
            <a:endParaRPr lang="en-US" sz="2800" dirty="0"/>
          </a:p>
        </p:txBody>
      </p:sp>
      <p:sp>
        <p:nvSpPr>
          <p:cNvPr id="4" name="Slide Number Placeholder 3">
            <a:extLst>
              <a:ext uri="{FF2B5EF4-FFF2-40B4-BE49-F238E27FC236}">
                <a16:creationId xmlns:a16="http://schemas.microsoft.com/office/drawing/2014/main" id="{809CB66E-0C5A-45D3-6EB4-D6DCF7E67957}"/>
              </a:ext>
            </a:extLst>
          </p:cNvPr>
          <p:cNvSpPr>
            <a:spLocks noGrp="1"/>
          </p:cNvSpPr>
          <p:nvPr>
            <p:ph type="sldNum" sz="quarter" idx="12"/>
          </p:nvPr>
        </p:nvSpPr>
        <p:spPr/>
        <p:txBody>
          <a:bodyPr/>
          <a:lstStyle/>
          <a:p>
            <a:fld id="{6C575094-CFE5-6845-BA77-358456EEE977}" type="slidenum">
              <a:rPr lang="en-US" altLang="x-none" smtClean="0"/>
              <a:pPr/>
              <a:t>4</a:t>
            </a:fld>
            <a:endParaRPr lang="en-US" altLang="x-none"/>
          </a:p>
        </p:txBody>
      </p:sp>
    </p:spTree>
    <p:extLst>
      <p:ext uri="{BB962C8B-B14F-4D97-AF65-F5344CB8AC3E}">
        <p14:creationId xmlns:p14="http://schemas.microsoft.com/office/powerpoint/2010/main" val="3212385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Bokeh Line Chart</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40</a:t>
            </a:fld>
            <a:endParaRPr lang="en-US" altLang="x-none"/>
          </a:p>
        </p:txBody>
      </p:sp>
      <p:pic>
        <p:nvPicPr>
          <p:cNvPr id="5" name="Picture 4">
            <a:extLst>
              <a:ext uri="{FF2B5EF4-FFF2-40B4-BE49-F238E27FC236}">
                <a16:creationId xmlns:a16="http://schemas.microsoft.com/office/drawing/2014/main" id="{D686649B-E982-5C22-4CAE-E3B3626BB453}"/>
              </a:ext>
            </a:extLst>
          </p:cNvPr>
          <p:cNvPicPr>
            <a:picLocks noChangeAspect="1"/>
          </p:cNvPicPr>
          <p:nvPr/>
        </p:nvPicPr>
        <p:blipFill>
          <a:blip r:embed="rId2"/>
          <a:stretch>
            <a:fillRect/>
          </a:stretch>
        </p:blipFill>
        <p:spPr>
          <a:xfrm>
            <a:off x="731562" y="1460500"/>
            <a:ext cx="3987800" cy="3937000"/>
          </a:xfrm>
          <a:prstGeom prst="rect">
            <a:avLst/>
          </a:prstGeom>
        </p:spPr>
      </p:pic>
      <p:sp>
        <p:nvSpPr>
          <p:cNvPr id="6" name="TextBox 5">
            <a:extLst>
              <a:ext uri="{FF2B5EF4-FFF2-40B4-BE49-F238E27FC236}">
                <a16:creationId xmlns:a16="http://schemas.microsoft.com/office/drawing/2014/main" id="{10AAEF8F-C588-179C-0AA9-92B801258F17}"/>
              </a:ext>
            </a:extLst>
          </p:cNvPr>
          <p:cNvSpPr txBox="1"/>
          <p:nvPr/>
        </p:nvSpPr>
        <p:spPr>
          <a:xfrm>
            <a:off x="5737933" y="1600220"/>
            <a:ext cx="2880329" cy="1815882"/>
          </a:xfrm>
          <a:prstGeom prst="rect">
            <a:avLst/>
          </a:prstGeom>
          <a:solidFill>
            <a:schemeClr val="accent4">
              <a:lumMod val="20000"/>
              <a:lumOff val="80000"/>
            </a:schemeClr>
          </a:solidFill>
          <a:ln>
            <a:solidFill>
              <a:schemeClr val="accent2"/>
            </a:solidFill>
          </a:ln>
        </p:spPr>
        <p:txBody>
          <a:bodyPr wrap="square" rtlCol="0">
            <a:spAutoFit/>
          </a:bodyPr>
          <a:lstStyle/>
          <a:p>
            <a:pPr fontAlgn="base"/>
            <a:r>
              <a:rPr lang="en-US" sz="1400" b="1" dirty="0"/>
              <a:t>Notice the tools</a:t>
            </a:r>
          </a:p>
          <a:p>
            <a:pPr fontAlgn="base"/>
            <a:endParaRPr lang="en-US" sz="1400" b="1" dirty="0"/>
          </a:p>
          <a:p>
            <a:pPr fontAlgn="base"/>
            <a:r>
              <a:rPr lang="en-US" sz="1400" dirty="0"/>
              <a:t>Bokeh allows users to zoom, pan, select elements, and even save the plot to a file.</a:t>
            </a:r>
          </a:p>
          <a:p>
            <a:pPr fontAlgn="base"/>
            <a:endParaRPr lang="en-US" sz="1400" dirty="0"/>
          </a:p>
          <a:p>
            <a:pPr fontAlgn="base"/>
            <a:r>
              <a:rPr lang="en-US" sz="1400" dirty="0"/>
              <a:t>The specific tools are configurable using options when you can bokeh</a:t>
            </a:r>
          </a:p>
        </p:txBody>
      </p:sp>
    </p:spTree>
    <p:extLst>
      <p:ext uri="{BB962C8B-B14F-4D97-AF65-F5344CB8AC3E}">
        <p14:creationId xmlns:p14="http://schemas.microsoft.com/office/powerpoint/2010/main" val="2842067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Bokeh Interaction</a:t>
            </a:r>
          </a:p>
        </p:txBody>
      </p:sp>
      <p:graphicFrame>
        <p:nvGraphicFramePr>
          <p:cNvPr id="7" name="Content Placeholder 6">
            <a:extLst>
              <a:ext uri="{FF2B5EF4-FFF2-40B4-BE49-F238E27FC236}">
                <a16:creationId xmlns:a16="http://schemas.microsoft.com/office/drawing/2014/main" id="{BF4B4D60-2B1E-9F79-752C-75F0395EDFD9}"/>
              </a:ext>
            </a:extLst>
          </p:cNvPr>
          <p:cNvGraphicFramePr>
            <a:graphicFrameLocks noGrp="1"/>
          </p:cNvGraphicFramePr>
          <p:nvPr>
            <p:ph idx="1"/>
            <p:extLst>
              <p:ext uri="{D42A27DB-BD31-4B8C-83A1-F6EECF244321}">
                <p14:modId xmlns:p14="http://schemas.microsoft.com/office/powerpoint/2010/main" val="2147292541"/>
              </p:ext>
            </p:extLst>
          </p:nvPr>
        </p:nvGraphicFramePr>
        <p:xfrm>
          <a:off x="628649" y="1508781"/>
          <a:ext cx="7326593" cy="4389072"/>
        </p:xfrm>
        <a:graphic>
          <a:graphicData uri="http://schemas.openxmlformats.org/drawingml/2006/table">
            <a:tbl>
              <a:tblPr/>
              <a:tblGrid>
                <a:gridCol w="7326593">
                  <a:extLst>
                    <a:ext uri="{9D8B030D-6E8A-4147-A177-3AD203B41FA5}">
                      <a16:colId xmlns:a16="http://schemas.microsoft.com/office/drawing/2014/main" val="691674611"/>
                    </a:ext>
                  </a:extLst>
                </a:gridCol>
              </a:tblGrid>
              <a:tr h="4389072">
                <a:tc>
                  <a:txBody>
                    <a:bodyPr/>
                    <a:lstStyle/>
                    <a:p>
                      <a:pPr algn="l" rtl="0" fontAlgn="base"/>
                      <a:r>
                        <a:rPr lang="en-US" sz="1200" b="0" i="0" dirty="0">
                          <a:effectLst/>
                          <a:latin typeface="Consolas" panose="020B0609020204030204" pitchFamily="49" charset="0"/>
                        </a:rPr>
                        <a:t># importing the modules</a:t>
                      </a:r>
                    </a:p>
                    <a:p>
                      <a:pPr algn="l" rtl="0" fontAlgn="base"/>
                      <a:r>
                        <a:rPr lang="en-US" sz="1200" b="0" i="0" dirty="0">
                          <a:effectLst/>
                          <a:latin typeface="Consolas" panose="020B0609020204030204" pitchFamily="49" charset="0"/>
                        </a:rPr>
                        <a:t>from </a:t>
                      </a:r>
                      <a:r>
                        <a:rPr lang="en-US" sz="1200" b="0" i="0" dirty="0" err="1">
                          <a:effectLst/>
                          <a:latin typeface="Consolas" panose="020B0609020204030204" pitchFamily="49" charset="0"/>
                        </a:rPr>
                        <a:t>bokeh.plotting</a:t>
                      </a:r>
                      <a:r>
                        <a:rPr lang="en-US" sz="1200" b="0" i="0" dirty="0">
                          <a:effectLst/>
                          <a:latin typeface="Consolas" panose="020B0609020204030204" pitchFamily="49" charset="0"/>
                        </a:rPr>
                        <a:t> import figure, </a:t>
                      </a:r>
                      <a:r>
                        <a:rPr lang="en-US" sz="1200" b="0" i="0" dirty="0" err="1">
                          <a:effectLst/>
                          <a:latin typeface="Consolas" panose="020B0609020204030204" pitchFamily="49" charset="0"/>
                        </a:rPr>
                        <a:t>output_file</a:t>
                      </a:r>
                      <a:r>
                        <a:rPr lang="en-US" sz="1200" b="0" i="0" dirty="0">
                          <a:effectLst/>
                          <a:latin typeface="Consolas" panose="020B0609020204030204" pitchFamily="49" charset="0"/>
                        </a:rPr>
                        <a:t>, show</a:t>
                      </a:r>
                    </a:p>
                    <a:p>
                      <a:pPr algn="l" rtl="0" fontAlgn="base"/>
                      <a:r>
                        <a:rPr lang="en-US" sz="1200" b="0" i="0" dirty="0">
                          <a:effectLst/>
                          <a:latin typeface="Consolas" panose="020B0609020204030204" pitchFamily="49" charset="0"/>
                        </a:rPr>
                        <a:t>import pandas as pd</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instantiating the figure object</a:t>
                      </a:r>
                    </a:p>
                    <a:p>
                      <a:pPr algn="l" rtl="0" fontAlgn="base"/>
                      <a:r>
                        <a:rPr lang="en-US" sz="1200" b="0" i="0" dirty="0">
                          <a:effectLst/>
                          <a:latin typeface="Consolas" panose="020B0609020204030204" pitchFamily="49" charset="0"/>
                        </a:rPr>
                        <a:t>graph = figure(title = "Bokeh Bar Chart")</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reading the database</a:t>
                      </a:r>
                    </a:p>
                    <a:p>
                      <a:pPr algn="l" rtl="0" fontAlgn="base"/>
                      <a:r>
                        <a:rPr lang="en-US" sz="1200" b="0" i="0" dirty="0">
                          <a:effectLst/>
                          <a:latin typeface="Consolas" panose="020B0609020204030204" pitchFamily="49" charset="0"/>
                        </a:rPr>
                        <a:t>data = </a:t>
                      </a:r>
                      <a:r>
                        <a:rPr lang="en-US" sz="1200" b="0" i="0" dirty="0" err="1">
                          <a:effectLst/>
                          <a:latin typeface="Consolas" panose="020B0609020204030204" pitchFamily="49" charset="0"/>
                        </a:rPr>
                        <a:t>pd.read_csv</a:t>
                      </a:r>
                      <a:r>
                        <a:rPr lang="en-US" sz="1200" b="0" i="0" dirty="0">
                          <a:effectLst/>
                          <a:latin typeface="Consolas" panose="020B0609020204030204" pitchFamily="49" charset="0"/>
                        </a:rPr>
                        <a:t>("</a:t>
                      </a:r>
                      <a:r>
                        <a:rPr lang="en-US" sz="1200" b="0" i="0" dirty="0" err="1">
                          <a:effectLst/>
                          <a:latin typeface="Consolas" panose="020B0609020204030204" pitchFamily="49" charset="0"/>
                        </a:rPr>
                        <a:t>tips.csv</a:t>
                      </a:r>
                      <a:r>
                        <a:rPr lang="en-US" sz="1200" b="0" i="0" dirty="0">
                          <a:effectLst/>
                          <a:latin typeface="Consolas" panose="020B0609020204030204" pitchFamily="49" charset="0"/>
                        </a:rPr>
                        <a:t>")</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plotting the graph</a:t>
                      </a:r>
                    </a:p>
                    <a:p>
                      <a:pPr algn="l" rtl="0" fontAlgn="base"/>
                      <a:r>
                        <a:rPr lang="en-US" sz="1200" b="0" i="0" dirty="0" err="1">
                          <a:effectLst/>
                          <a:latin typeface="Consolas" panose="020B0609020204030204" pitchFamily="49" charset="0"/>
                        </a:rPr>
                        <a:t>graph.vbar</a:t>
                      </a:r>
                      <a:r>
                        <a:rPr lang="en-US" sz="1200" b="0" i="0" dirty="0">
                          <a:effectLst/>
                          <a:latin typeface="Consolas" panose="020B0609020204030204" pitchFamily="49" charset="0"/>
                        </a:rPr>
                        <a:t>(data['</a:t>
                      </a:r>
                      <a:r>
                        <a:rPr lang="en-US" sz="1200" b="0" i="0" dirty="0" err="1">
                          <a:effectLst/>
                          <a:latin typeface="Consolas" panose="020B0609020204030204" pitchFamily="49" charset="0"/>
                        </a:rPr>
                        <a:t>total_bill</a:t>
                      </a:r>
                      <a:r>
                        <a:rPr lang="en-US" sz="1200" b="0" i="0" dirty="0">
                          <a:effectLst/>
                          <a:latin typeface="Consolas" panose="020B0609020204030204" pitchFamily="49" charset="0"/>
                        </a:rPr>
                        <a:t>'], top=data['tip'],</a:t>
                      </a:r>
                    </a:p>
                    <a:p>
                      <a:pPr algn="l" rtl="0" fontAlgn="base"/>
                      <a:r>
                        <a:rPr lang="en-US" sz="1200" b="0" i="0" dirty="0">
                          <a:effectLst/>
                          <a:latin typeface="Consolas" panose="020B0609020204030204" pitchFamily="49" charset="0"/>
                        </a:rPr>
                        <a:t>           </a:t>
                      </a:r>
                      <a:r>
                        <a:rPr lang="en-US" sz="1200" b="0" i="0" dirty="0" err="1">
                          <a:effectLst/>
                          <a:latin typeface="Consolas" panose="020B0609020204030204" pitchFamily="49" charset="0"/>
                        </a:rPr>
                        <a:t>legend_label</a:t>
                      </a:r>
                      <a:r>
                        <a:rPr lang="en-US" sz="1200" b="0" i="0" dirty="0">
                          <a:effectLst/>
                          <a:latin typeface="Consolas" panose="020B0609020204030204" pitchFamily="49" charset="0"/>
                        </a:rPr>
                        <a:t> = "Bill VS Tips", color='green')</a:t>
                      </a:r>
                    </a:p>
                    <a:p>
                      <a:pPr algn="l" rtl="0" fontAlgn="base"/>
                      <a:r>
                        <a:rPr lang="en-US" sz="1200" b="0" i="0" dirty="0">
                          <a:effectLst/>
                          <a:latin typeface="Consolas" panose="020B0609020204030204" pitchFamily="49" charset="0"/>
                        </a:rPr>
                        <a:t> </a:t>
                      </a:r>
                    </a:p>
                    <a:p>
                      <a:pPr algn="l" rtl="0" fontAlgn="base"/>
                      <a:r>
                        <a:rPr lang="en-US" sz="1200" b="0" i="0" dirty="0" err="1">
                          <a:effectLst/>
                          <a:latin typeface="Consolas" panose="020B0609020204030204" pitchFamily="49" charset="0"/>
                        </a:rPr>
                        <a:t>graph.vbar</a:t>
                      </a:r>
                      <a:r>
                        <a:rPr lang="en-US" sz="1200" b="0" i="0" dirty="0">
                          <a:effectLst/>
                          <a:latin typeface="Consolas" panose="020B0609020204030204" pitchFamily="49" charset="0"/>
                        </a:rPr>
                        <a:t>(data['tip'], top=data['size'],</a:t>
                      </a:r>
                    </a:p>
                    <a:p>
                      <a:pPr algn="l" rtl="0" fontAlgn="base"/>
                      <a:r>
                        <a:rPr lang="en-US" sz="1200" b="0" i="0" dirty="0">
                          <a:effectLst/>
                          <a:latin typeface="Consolas" panose="020B0609020204030204" pitchFamily="49" charset="0"/>
                        </a:rPr>
                        <a:t>           </a:t>
                      </a:r>
                      <a:r>
                        <a:rPr lang="en-US" sz="1200" b="0" i="0" dirty="0" err="1">
                          <a:effectLst/>
                          <a:latin typeface="Consolas" panose="020B0609020204030204" pitchFamily="49" charset="0"/>
                        </a:rPr>
                        <a:t>legend_label</a:t>
                      </a:r>
                      <a:r>
                        <a:rPr lang="en-US" sz="1200" b="0" i="0" dirty="0">
                          <a:effectLst/>
                          <a:latin typeface="Consolas" panose="020B0609020204030204" pitchFamily="49" charset="0"/>
                        </a:rPr>
                        <a:t> = "Tips VS Size", color='red')</a:t>
                      </a:r>
                    </a:p>
                    <a:p>
                      <a:pPr algn="l" rtl="0" fontAlgn="base"/>
                      <a:r>
                        <a:rPr lang="en-US" sz="1200" b="0" i="0" dirty="0">
                          <a:effectLst/>
                          <a:latin typeface="Consolas" panose="020B0609020204030204" pitchFamily="49" charset="0"/>
                        </a:rPr>
                        <a:t> </a:t>
                      </a:r>
                    </a:p>
                    <a:p>
                      <a:pPr algn="l" rtl="0" fontAlgn="base"/>
                      <a:r>
                        <a:rPr lang="en-US" sz="1200" b="0" i="0" dirty="0" err="1">
                          <a:effectLst/>
                          <a:highlight>
                            <a:srgbClr val="FFFF00"/>
                          </a:highlight>
                          <a:latin typeface="Consolas" panose="020B0609020204030204" pitchFamily="49" charset="0"/>
                        </a:rPr>
                        <a:t>graph.legend.click_policy</a:t>
                      </a:r>
                      <a:r>
                        <a:rPr lang="en-US" sz="1200" b="0" i="0" dirty="0">
                          <a:effectLst/>
                          <a:highlight>
                            <a:srgbClr val="FFFF00"/>
                          </a:highlight>
                          <a:latin typeface="Consolas" panose="020B0609020204030204" pitchFamily="49" charset="0"/>
                        </a:rPr>
                        <a:t> = "hide"</a:t>
                      </a:r>
                    </a:p>
                    <a:p>
                      <a:pPr algn="l" rtl="0" fontAlgn="base"/>
                      <a:r>
                        <a:rPr lang="en-US" sz="1200" b="0" i="0" dirty="0">
                          <a:effectLst/>
                          <a:latin typeface="Consolas" panose="020B0609020204030204" pitchFamily="49" charset="0"/>
                        </a:rPr>
                        <a:t> </a:t>
                      </a:r>
                    </a:p>
                    <a:p>
                      <a:pPr algn="l" rtl="0" fontAlgn="base"/>
                      <a:r>
                        <a:rPr lang="en-US" sz="1200" b="0" i="0" dirty="0">
                          <a:effectLst/>
                          <a:latin typeface="Consolas" panose="020B0609020204030204" pitchFamily="49" charset="0"/>
                        </a:rPr>
                        <a:t># displaying the model</a:t>
                      </a:r>
                    </a:p>
                    <a:p>
                      <a:pPr algn="l" rtl="0" fontAlgn="base"/>
                      <a:r>
                        <a:rPr lang="en-US" sz="1200" b="0" i="0" dirty="0">
                          <a:effectLst/>
                          <a:latin typeface="Consolas" panose="020B0609020204030204" pitchFamily="49" charset="0"/>
                        </a:rPr>
                        <a:t>show(graph)</a:t>
                      </a:r>
                    </a:p>
                  </a:txBody>
                  <a:tcPr marL="88975" marR="88975" marT="124564" marB="124564" anchor="ctr">
                    <a:lnL>
                      <a:noFill/>
                    </a:lnL>
                    <a:lnR>
                      <a:noFill/>
                    </a:lnR>
                    <a:lnT>
                      <a:noFill/>
                    </a:lnT>
                    <a:lnB>
                      <a:noFill/>
                    </a:lnB>
                  </a:tcPr>
                </a:tc>
                <a:extLst>
                  <a:ext uri="{0D108BD9-81ED-4DB2-BD59-A6C34878D82A}">
                    <a16:rowId xmlns:a16="http://schemas.microsoft.com/office/drawing/2014/main" val="2350466536"/>
                  </a:ext>
                </a:extLst>
              </a:tr>
            </a:tbl>
          </a:graphicData>
        </a:graphic>
      </p:graphicFrame>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41</a:t>
            </a:fld>
            <a:endParaRPr lang="en-US" altLang="x-none"/>
          </a:p>
        </p:txBody>
      </p:sp>
      <p:sp>
        <p:nvSpPr>
          <p:cNvPr id="8" name="Rectangle 2">
            <a:extLst>
              <a:ext uri="{FF2B5EF4-FFF2-40B4-BE49-F238E27FC236}">
                <a16:creationId xmlns:a16="http://schemas.microsoft.com/office/drawing/2014/main" id="{2E86CD31-0B8E-D784-C846-512E24F1FCAE}"/>
              </a:ext>
            </a:extLst>
          </p:cNvPr>
          <p:cNvSpPr>
            <a:spLocks noChangeArrowheads="1"/>
          </p:cNvSpPr>
          <p:nvPr/>
        </p:nvSpPr>
        <p:spPr bwMode="auto">
          <a:xfrm>
            <a:off x="-435010" y="-289379"/>
            <a:ext cx="155519"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273239"/>
                </a:solidFill>
                <a:effectLst/>
                <a:latin typeface="urw-din"/>
              </a:rPr>
            </a:b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29ABC0E-32C2-2A28-53BF-B31407CBB3E0}"/>
              </a:ext>
            </a:extLst>
          </p:cNvPr>
          <p:cNvSpPr txBox="1"/>
          <p:nvPr/>
        </p:nvSpPr>
        <p:spPr>
          <a:xfrm>
            <a:off x="5760707" y="1783098"/>
            <a:ext cx="2880329" cy="2462213"/>
          </a:xfrm>
          <a:prstGeom prst="rect">
            <a:avLst/>
          </a:prstGeom>
          <a:solidFill>
            <a:schemeClr val="accent4">
              <a:lumMod val="20000"/>
              <a:lumOff val="80000"/>
            </a:schemeClr>
          </a:solidFill>
          <a:ln>
            <a:solidFill>
              <a:schemeClr val="accent2"/>
            </a:solidFill>
          </a:ln>
        </p:spPr>
        <p:txBody>
          <a:bodyPr wrap="square" rtlCol="0">
            <a:spAutoFit/>
          </a:bodyPr>
          <a:lstStyle/>
          <a:p>
            <a:pPr fontAlgn="base"/>
            <a:r>
              <a:rPr lang="en-US" sz="1400" b="1" dirty="0" err="1"/>
              <a:t>click_policy</a:t>
            </a:r>
            <a:r>
              <a:rPr lang="en-US" sz="1400" dirty="0"/>
              <a:t> property makes the legend interactive. There are two types of interactivity:</a:t>
            </a:r>
          </a:p>
          <a:p>
            <a:pPr fontAlgn="base"/>
            <a:endParaRPr lang="en-US" sz="1400" dirty="0"/>
          </a:p>
          <a:p>
            <a:pPr fontAlgn="base"/>
            <a:r>
              <a:rPr lang="en-US" sz="1400" b="1" dirty="0"/>
              <a:t>Hiding:</a:t>
            </a:r>
            <a:r>
              <a:rPr lang="en-US" sz="1400" dirty="0"/>
              <a:t> Hides the Glyphs.</a:t>
            </a:r>
          </a:p>
          <a:p>
            <a:pPr fontAlgn="base"/>
            <a:endParaRPr lang="en-US" sz="1400" dirty="0"/>
          </a:p>
          <a:p>
            <a:pPr fontAlgn="base"/>
            <a:r>
              <a:rPr lang="en-US" sz="1400" b="1" dirty="0"/>
              <a:t>Muting:</a:t>
            </a:r>
            <a:r>
              <a:rPr lang="en-US" sz="1400" dirty="0"/>
              <a:t> Hiding the glyph makes it vanish completely, on the other hand, muting the glyph just de-emphasizes the glyph based on the parameters.</a:t>
            </a:r>
          </a:p>
        </p:txBody>
      </p:sp>
    </p:spTree>
    <p:extLst>
      <p:ext uri="{BB962C8B-B14F-4D97-AF65-F5344CB8AC3E}">
        <p14:creationId xmlns:p14="http://schemas.microsoft.com/office/powerpoint/2010/main" val="1895081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a:t>Bokeh Interaction</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42</a:t>
            </a:fld>
            <a:endParaRPr lang="en-US" altLang="x-none"/>
          </a:p>
        </p:txBody>
      </p:sp>
      <p:pic>
        <p:nvPicPr>
          <p:cNvPr id="3" name="Picture 2">
            <a:extLst>
              <a:ext uri="{FF2B5EF4-FFF2-40B4-BE49-F238E27FC236}">
                <a16:creationId xmlns:a16="http://schemas.microsoft.com/office/drawing/2014/main" id="{D2A4AA29-18E3-E67E-EC90-E2F084379B32}"/>
              </a:ext>
            </a:extLst>
          </p:cNvPr>
          <p:cNvPicPr>
            <a:picLocks noChangeAspect="1"/>
          </p:cNvPicPr>
          <p:nvPr/>
        </p:nvPicPr>
        <p:blipFill>
          <a:blip r:embed="rId2"/>
          <a:stretch>
            <a:fillRect/>
          </a:stretch>
        </p:blipFill>
        <p:spPr>
          <a:xfrm>
            <a:off x="685800" y="2057415"/>
            <a:ext cx="7772400" cy="2220685"/>
          </a:xfrm>
          <a:prstGeom prst="rect">
            <a:avLst/>
          </a:prstGeom>
        </p:spPr>
      </p:pic>
    </p:spTree>
    <p:extLst>
      <p:ext uri="{BB962C8B-B14F-4D97-AF65-F5344CB8AC3E}">
        <p14:creationId xmlns:p14="http://schemas.microsoft.com/office/powerpoint/2010/main" val="2799216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1AC8-9068-90C4-2937-CB77EF241CBF}"/>
              </a:ext>
            </a:extLst>
          </p:cNvPr>
          <p:cNvSpPr>
            <a:spLocks noGrp="1"/>
          </p:cNvSpPr>
          <p:nvPr>
            <p:ph type="title"/>
          </p:nvPr>
        </p:nvSpPr>
        <p:spPr/>
        <p:txBody>
          <a:bodyPr/>
          <a:lstStyle/>
          <a:p>
            <a:r>
              <a:rPr lang="en-US" dirty="0" err="1"/>
              <a:t>Plotly</a:t>
            </a:r>
            <a:endParaRPr lang="en-US" dirty="0"/>
          </a:p>
        </p:txBody>
      </p:sp>
      <p:sp>
        <p:nvSpPr>
          <p:cNvPr id="3" name="Content Placeholder 2">
            <a:extLst>
              <a:ext uri="{FF2B5EF4-FFF2-40B4-BE49-F238E27FC236}">
                <a16:creationId xmlns:a16="http://schemas.microsoft.com/office/drawing/2014/main" id="{9833865B-753B-DB3F-AB05-5F9A2798DE8F}"/>
              </a:ext>
            </a:extLst>
          </p:cNvPr>
          <p:cNvSpPr>
            <a:spLocks noGrp="1"/>
          </p:cNvSpPr>
          <p:nvPr>
            <p:ph idx="1"/>
          </p:nvPr>
        </p:nvSpPr>
        <p:spPr/>
        <p:txBody>
          <a:bodyPr/>
          <a:lstStyle/>
          <a:p>
            <a:pPr fontAlgn="base"/>
            <a:r>
              <a:rPr lang="en-US" dirty="0" err="1"/>
              <a:t>Plotly</a:t>
            </a:r>
            <a:r>
              <a:rPr lang="en-US" dirty="0"/>
              <a:t> has hover tool capabilities that allow us to detect any outliers or anomalies in numerous data points.</a:t>
            </a:r>
          </a:p>
          <a:p>
            <a:pPr fontAlgn="base"/>
            <a:r>
              <a:rPr lang="en-US" dirty="0"/>
              <a:t>It allows more customization.</a:t>
            </a:r>
          </a:p>
          <a:p>
            <a:pPr fontAlgn="base"/>
            <a:r>
              <a:rPr lang="en-US" dirty="0"/>
              <a:t>It makes the graph visually more attractive.</a:t>
            </a:r>
          </a:p>
          <a:p>
            <a:pPr fontAlgn="base"/>
            <a:r>
              <a:rPr lang="en-US" dirty="0"/>
              <a:t>To install it type the below command in the terminal.</a:t>
            </a:r>
          </a:p>
          <a:p>
            <a:pPr lvl="1"/>
            <a:r>
              <a:rPr lang="en-US" dirty="0"/>
              <a:t>pip install </a:t>
            </a:r>
            <a:r>
              <a:rPr lang="en-US" dirty="0" err="1"/>
              <a:t>plotly</a:t>
            </a:r>
            <a:br>
              <a:rPr lang="en-US" dirty="0"/>
            </a:br>
            <a:endParaRPr lang="en-US" dirty="0"/>
          </a:p>
        </p:txBody>
      </p:sp>
      <p:sp>
        <p:nvSpPr>
          <p:cNvPr id="4" name="Slide Number Placeholder 3">
            <a:extLst>
              <a:ext uri="{FF2B5EF4-FFF2-40B4-BE49-F238E27FC236}">
                <a16:creationId xmlns:a16="http://schemas.microsoft.com/office/drawing/2014/main" id="{0EC651CA-989A-2C17-F2FA-76719B57655A}"/>
              </a:ext>
            </a:extLst>
          </p:cNvPr>
          <p:cNvSpPr>
            <a:spLocks noGrp="1"/>
          </p:cNvSpPr>
          <p:nvPr>
            <p:ph type="sldNum" sz="quarter" idx="12"/>
          </p:nvPr>
        </p:nvSpPr>
        <p:spPr/>
        <p:txBody>
          <a:bodyPr/>
          <a:lstStyle/>
          <a:p>
            <a:fld id="{6C575094-CFE5-6845-BA77-358456EEE977}" type="slidenum">
              <a:rPr lang="en-US" altLang="x-none" smtClean="0"/>
              <a:pPr/>
              <a:t>43</a:t>
            </a:fld>
            <a:endParaRPr lang="en-US" altLang="x-none"/>
          </a:p>
        </p:txBody>
      </p:sp>
    </p:spTree>
    <p:extLst>
      <p:ext uri="{BB962C8B-B14F-4D97-AF65-F5344CB8AC3E}">
        <p14:creationId xmlns:p14="http://schemas.microsoft.com/office/powerpoint/2010/main" val="2814532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err="1"/>
              <a:t>Plotly</a:t>
            </a:r>
            <a:r>
              <a:rPr lang="en-US" dirty="0"/>
              <a:t> Line Chart</a:t>
            </a:r>
          </a:p>
        </p:txBody>
      </p:sp>
      <p:sp>
        <p:nvSpPr>
          <p:cNvPr id="3" name="Content Placeholder 2">
            <a:extLst>
              <a:ext uri="{FF2B5EF4-FFF2-40B4-BE49-F238E27FC236}">
                <a16:creationId xmlns:a16="http://schemas.microsoft.com/office/drawing/2014/main" id="{EF772A5F-9097-60CB-239E-1031E0B3684F}"/>
              </a:ext>
            </a:extLst>
          </p:cNvPr>
          <p:cNvSpPr>
            <a:spLocks noGrp="1"/>
          </p:cNvSpPr>
          <p:nvPr>
            <p:ph idx="1"/>
          </p:nvPr>
        </p:nvSpPr>
        <p:spPr>
          <a:xfrm>
            <a:off x="628650" y="1825625"/>
            <a:ext cx="7600910" cy="2974960"/>
          </a:xfrm>
        </p:spPr>
        <p:txBody>
          <a:bodyPr>
            <a:normAutofit fontScale="70000" lnSpcReduction="20000"/>
          </a:bodyPr>
          <a:lstStyle/>
          <a:p>
            <a:pPr marL="0" indent="0" fontAlgn="base">
              <a:buNone/>
            </a:pPr>
            <a:r>
              <a:rPr lang="en-US" dirty="0"/>
              <a:t>import </a:t>
            </a:r>
            <a:r>
              <a:rPr lang="en-US" dirty="0" err="1"/>
              <a:t>plotly.express</a:t>
            </a:r>
            <a:r>
              <a:rPr lang="en-US" dirty="0"/>
              <a:t> as </a:t>
            </a:r>
            <a:r>
              <a:rPr lang="en-US" dirty="0" err="1"/>
              <a:t>px</a:t>
            </a:r>
            <a:endParaRPr lang="en-US" dirty="0"/>
          </a:p>
          <a:p>
            <a:pPr marL="0" indent="0" fontAlgn="base">
              <a:buNone/>
            </a:pPr>
            <a:r>
              <a:rPr lang="en-US" dirty="0"/>
              <a:t>import pandas as pd</a:t>
            </a:r>
          </a:p>
          <a:p>
            <a:pPr marL="0" indent="0" fontAlgn="base">
              <a:buNone/>
            </a:pPr>
            <a:r>
              <a:rPr lang="en-US" dirty="0"/>
              <a:t> </a:t>
            </a:r>
          </a:p>
          <a:p>
            <a:pPr marL="0" indent="0" fontAlgn="base">
              <a:buNone/>
            </a:pPr>
            <a:r>
              <a:rPr lang="en-US" dirty="0"/>
              <a:t># reading the database</a:t>
            </a:r>
          </a:p>
          <a:p>
            <a:pPr marL="0" indent="0" fontAlgn="base">
              <a:buNone/>
            </a:pPr>
            <a:r>
              <a:rPr lang="en-US" dirty="0"/>
              <a:t>data = </a:t>
            </a:r>
            <a:r>
              <a:rPr lang="en-US" dirty="0" err="1"/>
              <a:t>pd.read_csv</a:t>
            </a:r>
            <a:r>
              <a:rPr lang="en-US" dirty="0"/>
              <a:t>("</a:t>
            </a:r>
            <a:r>
              <a:rPr lang="en-US" dirty="0" err="1"/>
              <a:t>tips.csv</a:t>
            </a:r>
            <a:r>
              <a:rPr lang="en-US" dirty="0"/>
              <a:t>")</a:t>
            </a:r>
          </a:p>
          <a:p>
            <a:pPr marL="0" indent="0" fontAlgn="base">
              <a:buNone/>
            </a:pPr>
            <a:r>
              <a:rPr lang="en-US" dirty="0"/>
              <a:t> </a:t>
            </a:r>
          </a:p>
          <a:p>
            <a:pPr marL="0" indent="0" fontAlgn="base">
              <a:buNone/>
            </a:pPr>
            <a:r>
              <a:rPr lang="en-US" dirty="0"/>
              <a:t># plotting the scatter chart</a:t>
            </a:r>
          </a:p>
          <a:p>
            <a:pPr marL="0" indent="0" fontAlgn="base">
              <a:buNone/>
            </a:pPr>
            <a:r>
              <a:rPr lang="en-US" dirty="0"/>
              <a:t>fig = </a:t>
            </a:r>
            <a:r>
              <a:rPr lang="en-US" dirty="0" err="1"/>
              <a:t>px.line</a:t>
            </a:r>
            <a:r>
              <a:rPr lang="en-US" dirty="0"/>
              <a:t>(data, y='tip', color='sex')</a:t>
            </a:r>
          </a:p>
          <a:p>
            <a:pPr marL="0" indent="0" fontAlgn="base">
              <a:buNone/>
            </a:pPr>
            <a:r>
              <a:rPr lang="en-US" dirty="0"/>
              <a:t> </a:t>
            </a:r>
          </a:p>
          <a:p>
            <a:pPr marL="0" indent="0" fontAlgn="base">
              <a:buNone/>
            </a:pPr>
            <a:r>
              <a:rPr lang="en-US" dirty="0"/>
              <a:t># showing the plot</a:t>
            </a:r>
          </a:p>
          <a:p>
            <a:pPr marL="0" indent="0" fontAlgn="base">
              <a:buNone/>
            </a:pPr>
            <a:r>
              <a:rPr lang="en-US" dirty="0" err="1"/>
              <a:t>fig.show</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44</a:t>
            </a:fld>
            <a:endParaRPr lang="en-US" altLang="x-none"/>
          </a:p>
        </p:txBody>
      </p:sp>
    </p:spTree>
    <p:extLst>
      <p:ext uri="{BB962C8B-B14F-4D97-AF65-F5344CB8AC3E}">
        <p14:creationId xmlns:p14="http://schemas.microsoft.com/office/powerpoint/2010/main" val="2497423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C65B-565F-56B6-EB52-F66FC4B59E8D}"/>
              </a:ext>
            </a:extLst>
          </p:cNvPr>
          <p:cNvSpPr>
            <a:spLocks noGrp="1"/>
          </p:cNvSpPr>
          <p:nvPr>
            <p:ph type="title"/>
          </p:nvPr>
        </p:nvSpPr>
        <p:spPr/>
        <p:txBody>
          <a:bodyPr/>
          <a:lstStyle/>
          <a:p>
            <a:r>
              <a:rPr lang="en-US" dirty="0" err="1"/>
              <a:t>Plotly</a:t>
            </a:r>
            <a:r>
              <a:rPr lang="en-US" dirty="0"/>
              <a:t> Line Chart</a:t>
            </a:r>
          </a:p>
        </p:txBody>
      </p:sp>
      <p:sp>
        <p:nvSpPr>
          <p:cNvPr id="4" name="Slide Number Placeholder 3">
            <a:extLst>
              <a:ext uri="{FF2B5EF4-FFF2-40B4-BE49-F238E27FC236}">
                <a16:creationId xmlns:a16="http://schemas.microsoft.com/office/drawing/2014/main" id="{D8F4B76C-F4BD-FFA4-24A4-A88C1F6C8DA7}"/>
              </a:ext>
            </a:extLst>
          </p:cNvPr>
          <p:cNvSpPr>
            <a:spLocks noGrp="1"/>
          </p:cNvSpPr>
          <p:nvPr>
            <p:ph type="sldNum" sz="quarter" idx="12"/>
          </p:nvPr>
        </p:nvSpPr>
        <p:spPr/>
        <p:txBody>
          <a:bodyPr/>
          <a:lstStyle/>
          <a:p>
            <a:fld id="{6C575094-CFE5-6845-BA77-358456EEE977}" type="slidenum">
              <a:rPr lang="en-US" altLang="x-none" smtClean="0"/>
              <a:pPr/>
              <a:t>45</a:t>
            </a:fld>
            <a:endParaRPr lang="en-US" altLang="x-none"/>
          </a:p>
        </p:txBody>
      </p:sp>
      <p:pic>
        <p:nvPicPr>
          <p:cNvPr id="3" name="Picture 2">
            <a:extLst>
              <a:ext uri="{FF2B5EF4-FFF2-40B4-BE49-F238E27FC236}">
                <a16:creationId xmlns:a16="http://schemas.microsoft.com/office/drawing/2014/main" id="{8D315455-8B52-D81D-B437-3C90A0B0118F}"/>
              </a:ext>
            </a:extLst>
          </p:cNvPr>
          <p:cNvPicPr>
            <a:picLocks noChangeAspect="1"/>
          </p:cNvPicPr>
          <p:nvPr/>
        </p:nvPicPr>
        <p:blipFill>
          <a:blip r:embed="rId2"/>
          <a:stretch>
            <a:fillRect/>
          </a:stretch>
        </p:blipFill>
        <p:spPr>
          <a:xfrm>
            <a:off x="628650" y="1463061"/>
            <a:ext cx="7998177" cy="3931877"/>
          </a:xfrm>
          <a:prstGeom prst="rect">
            <a:avLst/>
          </a:prstGeom>
        </p:spPr>
      </p:pic>
    </p:spTree>
    <p:extLst>
      <p:ext uri="{BB962C8B-B14F-4D97-AF65-F5344CB8AC3E}">
        <p14:creationId xmlns:p14="http://schemas.microsoft.com/office/powerpoint/2010/main" val="4085700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E8967-C111-91B0-7632-871D989B47D0}"/>
              </a:ext>
            </a:extLst>
          </p:cNvPr>
          <p:cNvSpPr>
            <a:spLocks noGrp="1"/>
          </p:cNvSpPr>
          <p:nvPr>
            <p:ph type="title"/>
          </p:nvPr>
        </p:nvSpPr>
        <p:spPr/>
        <p:txBody>
          <a:bodyPr/>
          <a:lstStyle/>
          <a:p>
            <a:r>
              <a:rPr lang="en-US"/>
              <a:t>Assignment 3 </a:t>
            </a:r>
            <a:r>
              <a:rPr lang="en-US" dirty="0"/>
              <a:t>– Due Next Week</a:t>
            </a:r>
          </a:p>
        </p:txBody>
      </p:sp>
      <p:sp>
        <p:nvSpPr>
          <p:cNvPr id="3" name="Content Placeholder 2">
            <a:extLst>
              <a:ext uri="{FF2B5EF4-FFF2-40B4-BE49-F238E27FC236}">
                <a16:creationId xmlns:a16="http://schemas.microsoft.com/office/drawing/2014/main" id="{9FB1E9FF-DC8C-8807-7850-F392569675E4}"/>
              </a:ext>
            </a:extLst>
          </p:cNvPr>
          <p:cNvSpPr>
            <a:spLocks noGrp="1"/>
          </p:cNvSpPr>
          <p:nvPr>
            <p:ph idx="1"/>
          </p:nvPr>
        </p:nvSpPr>
        <p:spPr>
          <a:xfrm>
            <a:off x="628650" y="1678015"/>
            <a:ext cx="7886700" cy="4351338"/>
          </a:xfrm>
        </p:spPr>
        <p:txBody>
          <a:bodyPr>
            <a:normAutofit fontScale="92500"/>
          </a:bodyPr>
          <a:lstStyle/>
          <a:p>
            <a:r>
              <a:rPr lang="en-US" sz="2400" dirty="0"/>
              <a:t>You’ll submit a </a:t>
            </a:r>
            <a:r>
              <a:rPr lang="en-US" sz="2400" dirty="0" err="1"/>
              <a:t>Jupyter</a:t>
            </a:r>
            <a:r>
              <a:rPr lang="en-US" sz="2400" dirty="0"/>
              <a:t> Notebook (.</a:t>
            </a:r>
            <a:r>
              <a:rPr lang="en-US" sz="2400" dirty="0" err="1"/>
              <a:t>ipynb</a:t>
            </a:r>
            <a:r>
              <a:rPr lang="en-US" sz="2400" dirty="0"/>
              <a:t>) for this assignment. </a:t>
            </a:r>
            <a:endParaRPr lang="en-US" sz="1800" dirty="0"/>
          </a:p>
          <a:p>
            <a:pPr lvl="0"/>
            <a:r>
              <a:rPr lang="en-US" sz="2400" dirty="0"/>
              <a:t>Create a Python Notebook and load the </a:t>
            </a:r>
            <a:r>
              <a:rPr lang="en-US" sz="2400" dirty="0" err="1"/>
              <a:t>tips.cvs</a:t>
            </a:r>
            <a:r>
              <a:rPr lang="en-US" sz="2400" dirty="0"/>
              <a:t> dataset</a:t>
            </a:r>
          </a:p>
          <a:p>
            <a:pPr lvl="0"/>
            <a:r>
              <a:rPr lang="en-US" sz="2400" dirty="0"/>
              <a:t>You can use any of the plotting libraries shown in class</a:t>
            </a:r>
          </a:p>
          <a:p>
            <a:pPr lvl="1"/>
            <a:r>
              <a:rPr lang="en-US" dirty="0"/>
              <a:t>Each of the libraries has ways to tweak the appearance of graphs.  </a:t>
            </a:r>
          </a:p>
          <a:p>
            <a:pPr lvl="0"/>
            <a:r>
              <a:rPr lang="en-US" sz="2400" dirty="0"/>
              <a:t>Produce three </a:t>
            </a:r>
            <a:r>
              <a:rPr lang="en-US" sz="2400" u="sng" dirty="0"/>
              <a:t>different</a:t>
            </a:r>
            <a:r>
              <a:rPr lang="en-US" sz="2400" dirty="0"/>
              <a:t> chart types (e.g. line, bar, pie, scatter)</a:t>
            </a:r>
          </a:p>
          <a:p>
            <a:pPr lvl="0"/>
            <a:r>
              <a:rPr lang="en-US" sz="2400" dirty="0"/>
              <a:t>Try to show interesting aspects of the data.  This may require some minor data transformation such as sums or averages.</a:t>
            </a:r>
          </a:p>
          <a:p>
            <a:pPr lvl="0"/>
            <a:r>
              <a:rPr lang="en-US" sz="2400" dirty="0"/>
              <a:t>Include comments in your Notebook explaining what you are showing and what the graph tells us.</a:t>
            </a:r>
          </a:p>
          <a:p>
            <a:r>
              <a:rPr lang="en-US" sz="2400" dirty="0"/>
              <a:t>When you submit your Notebook, name it </a:t>
            </a:r>
            <a:r>
              <a:rPr lang="en-US" sz="2400" i="1" dirty="0"/>
              <a:t>lastname</a:t>
            </a:r>
            <a:r>
              <a:rPr lang="en-US" sz="2400" dirty="0"/>
              <a:t>-Assignment3-ipynb</a:t>
            </a:r>
          </a:p>
        </p:txBody>
      </p:sp>
      <p:sp>
        <p:nvSpPr>
          <p:cNvPr id="4" name="Slide Number Placeholder 3">
            <a:extLst>
              <a:ext uri="{FF2B5EF4-FFF2-40B4-BE49-F238E27FC236}">
                <a16:creationId xmlns:a16="http://schemas.microsoft.com/office/drawing/2014/main" id="{0E5FC778-7EF6-82E5-CA81-1099E5CC7008}"/>
              </a:ext>
            </a:extLst>
          </p:cNvPr>
          <p:cNvSpPr>
            <a:spLocks noGrp="1"/>
          </p:cNvSpPr>
          <p:nvPr>
            <p:ph type="sldNum" sz="quarter" idx="12"/>
          </p:nvPr>
        </p:nvSpPr>
        <p:spPr/>
        <p:txBody>
          <a:bodyPr/>
          <a:lstStyle/>
          <a:p>
            <a:fld id="{6C575094-CFE5-6845-BA77-358456EEE977}" type="slidenum">
              <a:rPr lang="en-US" altLang="x-none" smtClean="0"/>
              <a:pPr/>
              <a:t>46</a:t>
            </a:fld>
            <a:endParaRPr lang="en-US" altLang="x-none"/>
          </a:p>
        </p:txBody>
      </p:sp>
    </p:spTree>
    <p:extLst>
      <p:ext uri="{BB962C8B-B14F-4D97-AF65-F5344CB8AC3E}">
        <p14:creationId xmlns:p14="http://schemas.microsoft.com/office/powerpoint/2010/main" val="50173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F24D-87B4-8843-78EE-ED760BC767AD}"/>
              </a:ext>
            </a:extLst>
          </p:cNvPr>
          <p:cNvSpPr>
            <a:spLocks noGrp="1"/>
          </p:cNvSpPr>
          <p:nvPr>
            <p:ph type="title"/>
          </p:nvPr>
        </p:nvSpPr>
        <p:spPr/>
        <p:txBody>
          <a:bodyPr/>
          <a:lstStyle/>
          <a:p>
            <a:r>
              <a:rPr lang="en-US" dirty="0"/>
              <a:t>Microsoft Excel</a:t>
            </a:r>
          </a:p>
        </p:txBody>
      </p:sp>
      <p:pic>
        <p:nvPicPr>
          <p:cNvPr id="6" name="Content Placeholder 5">
            <a:extLst>
              <a:ext uri="{FF2B5EF4-FFF2-40B4-BE49-F238E27FC236}">
                <a16:creationId xmlns:a16="http://schemas.microsoft.com/office/drawing/2014/main" id="{C328AD6B-5B7A-CD70-296D-9B1AE24C0594}"/>
              </a:ext>
            </a:extLst>
          </p:cNvPr>
          <p:cNvPicPr>
            <a:picLocks noGrp="1" noChangeAspect="1"/>
          </p:cNvPicPr>
          <p:nvPr>
            <p:ph idx="1"/>
          </p:nvPr>
        </p:nvPicPr>
        <p:blipFill>
          <a:blip r:embed="rId2"/>
          <a:stretch>
            <a:fillRect/>
          </a:stretch>
        </p:blipFill>
        <p:spPr>
          <a:xfrm>
            <a:off x="629880" y="1600220"/>
            <a:ext cx="7860172" cy="4351338"/>
          </a:xfrm>
        </p:spPr>
      </p:pic>
      <p:sp>
        <p:nvSpPr>
          <p:cNvPr id="4" name="Slide Number Placeholder 3">
            <a:extLst>
              <a:ext uri="{FF2B5EF4-FFF2-40B4-BE49-F238E27FC236}">
                <a16:creationId xmlns:a16="http://schemas.microsoft.com/office/drawing/2014/main" id="{2B01B21A-D0D2-EAD4-A8D1-CDED689C2181}"/>
              </a:ext>
            </a:extLst>
          </p:cNvPr>
          <p:cNvSpPr>
            <a:spLocks noGrp="1"/>
          </p:cNvSpPr>
          <p:nvPr>
            <p:ph type="sldNum" sz="quarter" idx="12"/>
          </p:nvPr>
        </p:nvSpPr>
        <p:spPr/>
        <p:txBody>
          <a:bodyPr/>
          <a:lstStyle/>
          <a:p>
            <a:fld id="{6C575094-CFE5-6845-BA77-358456EEE977}" type="slidenum">
              <a:rPr lang="en-US" altLang="x-none" smtClean="0"/>
              <a:pPr/>
              <a:t>5</a:t>
            </a:fld>
            <a:endParaRPr lang="en-US" altLang="x-none"/>
          </a:p>
        </p:txBody>
      </p:sp>
    </p:spTree>
    <p:extLst>
      <p:ext uri="{BB962C8B-B14F-4D97-AF65-F5344CB8AC3E}">
        <p14:creationId xmlns:p14="http://schemas.microsoft.com/office/powerpoint/2010/main" val="3702816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2A88-F9F3-B665-F257-72CC6E46E455}"/>
              </a:ext>
            </a:extLst>
          </p:cNvPr>
          <p:cNvSpPr>
            <a:spLocks noGrp="1"/>
          </p:cNvSpPr>
          <p:nvPr>
            <p:ph type="title"/>
          </p:nvPr>
        </p:nvSpPr>
        <p:spPr/>
        <p:txBody>
          <a:bodyPr/>
          <a:lstStyle/>
          <a:p>
            <a:r>
              <a:rPr lang="en-US" dirty="0"/>
              <a:t>Easy to Rearrange Data</a:t>
            </a:r>
          </a:p>
        </p:txBody>
      </p:sp>
      <p:pic>
        <p:nvPicPr>
          <p:cNvPr id="6" name="Content Placeholder 5">
            <a:extLst>
              <a:ext uri="{FF2B5EF4-FFF2-40B4-BE49-F238E27FC236}">
                <a16:creationId xmlns:a16="http://schemas.microsoft.com/office/drawing/2014/main" id="{C863F54D-FCA1-2EF7-F55D-8B2FCCB5CC11}"/>
              </a:ext>
            </a:extLst>
          </p:cNvPr>
          <p:cNvPicPr>
            <a:picLocks noGrp="1" noChangeAspect="1"/>
          </p:cNvPicPr>
          <p:nvPr>
            <p:ph idx="1"/>
          </p:nvPr>
        </p:nvPicPr>
        <p:blipFill>
          <a:blip r:embed="rId2"/>
          <a:stretch>
            <a:fillRect/>
          </a:stretch>
        </p:blipFill>
        <p:spPr>
          <a:xfrm>
            <a:off x="1039922" y="1417342"/>
            <a:ext cx="7064155" cy="4534749"/>
          </a:xfrm>
        </p:spPr>
      </p:pic>
      <p:sp>
        <p:nvSpPr>
          <p:cNvPr id="4" name="Slide Number Placeholder 3">
            <a:extLst>
              <a:ext uri="{FF2B5EF4-FFF2-40B4-BE49-F238E27FC236}">
                <a16:creationId xmlns:a16="http://schemas.microsoft.com/office/drawing/2014/main" id="{F25F377B-1E71-12DA-A4CF-9074F0E65C1E}"/>
              </a:ext>
            </a:extLst>
          </p:cNvPr>
          <p:cNvSpPr>
            <a:spLocks noGrp="1"/>
          </p:cNvSpPr>
          <p:nvPr>
            <p:ph type="sldNum" sz="quarter" idx="12"/>
          </p:nvPr>
        </p:nvSpPr>
        <p:spPr/>
        <p:txBody>
          <a:bodyPr/>
          <a:lstStyle/>
          <a:p>
            <a:fld id="{6C575094-CFE5-6845-BA77-358456EEE977}" type="slidenum">
              <a:rPr lang="en-US" altLang="x-none" smtClean="0"/>
              <a:pPr/>
              <a:t>6</a:t>
            </a:fld>
            <a:endParaRPr lang="en-US" altLang="x-none"/>
          </a:p>
        </p:txBody>
      </p:sp>
    </p:spTree>
    <p:extLst>
      <p:ext uri="{BB962C8B-B14F-4D97-AF65-F5344CB8AC3E}">
        <p14:creationId xmlns:p14="http://schemas.microsoft.com/office/powerpoint/2010/main" val="3211599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17A6-5C82-3862-0216-F85E511C5497}"/>
              </a:ext>
            </a:extLst>
          </p:cNvPr>
          <p:cNvSpPr>
            <a:spLocks noGrp="1"/>
          </p:cNvSpPr>
          <p:nvPr>
            <p:ph type="title"/>
          </p:nvPr>
        </p:nvSpPr>
        <p:spPr/>
        <p:txBody>
          <a:bodyPr/>
          <a:lstStyle/>
          <a:p>
            <a:r>
              <a:rPr lang="en-US" dirty="0"/>
              <a:t>Easy to Produce Simple Charts</a:t>
            </a:r>
          </a:p>
        </p:txBody>
      </p:sp>
      <p:pic>
        <p:nvPicPr>
          <p:cNvPr id="6" name="Content Placeholder 5">
            <a:extLst>
              <a:ext uri="{FF2B5EF4-FFF2-40B4-BE49-F238E27FC236}">
                <a16:creationId xmlns:a16="http://schemas.microsoft.com/office/drawing/2014/main" id="{358A6648-FC85-488C-C726-E88C916AAD83}"/>
              </a:ext>
            </a:extLst>
          </p:cNvPr>
          <p:cNvPicPr>
            <a:picLocks noGrp="1" noChangeAspect="1"/>
          </p:cNvPicPr>
          <p:nvPr>
            <p:ph idx="1"/>
          </p:nvPr>
        </p:nvPicPr>
        <p:blipFill>
          <a:blip r:embed="rId2"/>
          <a:stretch>
            <a:fillRect/>
          </a:stretch>
        </p:blipFill>
        <p:spPr>
          <a:xfrm>
            <a:off x="667314" y="1417342"/>
            <a:ext cx="7848036" cy="4463196"/>
          </a:xfrm>
        </p:spPr>
      </p:pic>
      <p:sp>
        <p:nvSpPr>
          <p:cNvPr id="4" name="Slide Number Placeholder 3">
            <a:extLst>
              <a:ext uri="{FF2B5EF4-FFF2-40B4-BE49-F238E27FC236}">
                <a16:creationId xmlns:a16="http://schemas.microsoft.com/office/drawing/2014/main" id="{71089C3A-262A-06A7-0E46-719C5C77357A}"/>
              </a:ext>
            </a:extLst>
          </p:cNvPr>
          <p:cNvSpPr>
            <a:spLocks noGrp="1"/>
          </p:cNvSpPr>
          <p:nvPr>
            <p:ph type="sldNum" sz="quarter" idx="12"/>
          </p:nvPr>
        </p:nvSpPr>
        <p:spPr/>
        <p:txBody>
          <a:bodyPr/>
          <a:lstStyle/>
          <a:p>
            <a:fld id="{6C575094-CFE5-6845-BA77-358456EEE977}" type="slidenum">
              <a:rPr lang="en-US" altLang="x-none" smtClean="0"/>
              <a:pPr/>
              <a:t>7</a:t>
            </a:fld>
            <a:endParaRPr lang="en-US" altLang="x-none"/>
          </a:p>
        </p:txBody>
      </p:sp>
    </p:spTree>
    <p:extLst>
      <p:ext uri="{BB962C8B-B14F-4D97-AF65-F5344CB8AC3E}">
        <p14:creationId xmlns:p14="http://schemas.microsoft.com/office/powerpoint/2010/main" val="2259687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69B3-ED83-4C3D-E365-A97DF869B4F3}"/>
              </a:ext>
            </a:extLst>
          </p:cNvPr>
          <p:cNvSpPr>
            <a:spLocks noGrp="1"/>
          </p:cNvSpPr>
          <p:nvPr>
            <p:ph type="title"/>
          </p:nvPr>
        </p:nvSpPr>
        <p:spPr/>
        <p:txBody>
          <a:bodyPr/>
          <a:lstStyle/>
          <a:p>
            <a:r>
              <a:rPr lang="en-US" dirty="0"/>
              <a:t>Math Functions in Excel (Examples)</a:t>
            </a:r>
          </a:p>
        </p:txBody>
      </p:sp>
      <p:sp>
        <p:nvSpPr>
          <p:cNvPr id="4" name="Slide Number Placeholder 3">
            <a:extLst>
              <a:ext uri="{FF2B5EF4-FFF2-40B4-BE49-F238E27FC236}">
                <a16:creationId xmlns:a16="http://schemas.microsoft.com/office/drawing/2014/main" id="{E6A629CC-DE10-0018-D87F-355E375674DE}"/>
              </a:ext>
            </a:extLst>
          </p:cNvPr>
          <p:cNvSpPr>
            <a:spLocks noGrp="1"/>
          </p:cNvSpPr>
          <p:nvPr>
            <p:ph type="sldNum" sz="quarter" idx="12"/>
          </p:nvPr>
        </p:nvSpPr>
        <p:spPr/>
        <p:txBody>
          <a:bodyPr/>
          <a:lstStyle/>
          <a:p>
            <a:fld id="{6C575094-CFE5-6845-BA77-358456EEE977}" type="slidenum">
              <a:rPr lang="en-US" altLang="x-none" smtClean="0"/>
              <a:pPr/>
              <a:t>8</a:t>
            </a:fld>
            <a:endParaRPr lang="en-US" altLang="x-none"/>
          </a:p>
        </p:txBody>
      </p:sp>
      <p:graphicFrame>
        <p:nvGraphicFramePr>
          <p:cNvPr id="7" name="Table 6">
            <a:extLst>
              <a:ext uri="{FF2B5EF4-FFF2-40B4-BE49-F238E27FC236}">
                <a16:creationId xmlns:a16="http://schemas.microsoft.com/office/drawing/2014/main" id="{53080E02-CFE1-AE68-CA0A-36BA560D58CA}"/>
              </a:ext>
            </a:extLst>
          </p:cNvPr>
          <p:cNvGraphicFramePr>
            <a:graphicFrameLocks noGrp="1"/>
          </p:cNvGraphicFramePr>
          <p:nvPr>
            <p:extLst>
              <p:ext uri="{D42A27DB-BD31-4B8C-83A1-F6EECF244321}">
                <p14:modId xmlns:p14="http://schemas.microsoft.com/office/powerpoint/2010/main" val="4267874104"/>
              </p:ext>
            </p:extLst>
          </p:nvPr>
        </p:nvGraphicFramePr>
        <p:xfrm>
          <a:off x="731563" y="1508781"/>
          <a:ext cx="2194536" cy="4351340"/>
        </p:xfrm>
        <a:graphic>
          <a:graphicData uri="http://schemas.openxmlformats.org/drawingml/2006/table">
            <a:tbl>
              <a:tblPr/>
              <a:tblGrid>
                <a:gridCol w="822950">
                  <a:extLst>
                    <a:ext uri="{9D8B030D-6E8A-4147-A177-3AD203B41FA5}">
                      <a16:colId xmlns:a16="http://schemas.microsoft.com/office/drawing/2014/main" val="4138715610"/>
                    </a:ext>
                  </a:extLst>
                </a:gridCol>
                <a:gridCol w="1371586">
                  <a:extLst>
                    <a:ext uri="{9D8B030D-6E8A-4147-A177-3AD203B41FA5}">
                      <a16:colId xmlns:a16="http://schemas.microsoft.com/office/drawing/2014/main" val="2944606098"/>
                    </a:ext>
                  </a:extLst>
                </a:gridCol>
              </a:tblGrid>
              <a:tr h="174431">
                <a:tc gridSpan="2">
                  <a:txBody>
                    <a:bodyPr/>
                    <a:lstStyle/>
                    <a:p>
                      <a:pPr algn="l" fontAlgn="t"/>
                      <a:r>
                        <a:rPr lang="en-US" sz="800" b="1" dirty="0">
                          <a:solidFill>
                            <a:srgbClr val="333333"/>
                          </a:solidFill>
                          <a:effectLst/>
                        </a:rPr>
                        <a:t>Basic Mathematical Operations</a:t>
                      </a:r>
                    </a:p>
                  </a:txBody>
                  <a:tcPr marL="58929" marR="58929" marT="23572" marB="23572">
                    <a:lnL>
                      <a:noFill/>
                    </a:lnL>
                    <a:lnR>
                      <a:noFill/>
                    </a:lnR>
                    <a:lnT>
                      <a:noFill/>
                    </a:lnT>
                    <a:lnB>
                      <a:noFill/>
                    </a:lnB>
                    <a:solidFill>
                      <a:srgbClr val="DDDDDD"/>
                    </a:solidFill>
                  </a:tcPr>
                </a:tc>
                <a:tc hMerge="1">
                  <a:txBody>
                    <a:bodyPr/>
                    <a:lstStyle/>
                    <a:p>
                      <a:endParaRPr lang="en-US"/>
                    </a:p>
                  </a:txBody>
                  <a:tcPr/>
                </a:tc>
                <a:extLst>
                  <a:ext uri="{0D108BD9-81ED-4DB2-BD59-A6C34878D82A}">
                    <a16:rowId xmlns:a16="http://schemas.microsoft.com/office/drawing/2014/main" val="1926029884"/>
                  </a:ext>
                </a:extLst>
              </a:tr>
              <a:tr h="325290">
                <a:tc>
                  <a:txBody>
                    <a:bodyPr/>
                    <a:lstStyle/>
                    <a:p>
                      <a:pPr algn="l" fontAlgn="t"/>
                      <a:r>
                        <a:rPr lang="en-US" sz="800" b="1" u="sng">
                          <a:solidFill>
                            <a:srgbClr val="000099"/>
                          </a:solidFill>
                          <a:effectLst/>
                          <a:hlinkClick r:id="rId2"/>
                        </a:rPr>
                        <a:t>SUM</a:t>
                      </a:r>
                      <a:endParaRPr lang="en-US" sz="800">
                        <a:effectLst/>
                      </a:endParaRPr>
                    </a:p>
                  </a:txBody>
                  <a:tcPr marL="58929" marR="58929" marT="47143" marB="28286">
                    <a:lnL>
                      <a:noFill/>
                    </a:lnL>
                    <a:lnR>
                      <a:noFill/>
                    </a:lnR>
                    <a:lnT>
                      <a:noFill/>
                    </a:lnT>
                    <a:lnB>
                      <a:noFill/>
                    </a:lnB>
                  </a:tcPr>
                </a:tc>
                <a:tc>
                  <a:txBody>
                    <a:bodyPr/>
                    <a:lstStyle/>
                    <a:p>
                      <a:pPr algn="l" fontAlgn="t"/>
                      <a:r>
                        <a:rPr lang="en-US" sz="800" dirty="0">
                          <a:effectLst/>
                        </a:rPr>
                        <a:t>Returns the sum of a supplied list of numbers</a:t>
                      </a:r>
                    </a:p>
                  </a:txBody>
                  <a:tcPr marL="58929" marR="58929" marT="47143" marB="23572">
                    <a:lnL>
                      <a:noFill/>
                    </a:lnL>
                    <a:lnR>
                      <a:noFill/>
                    </a:lnR>
                    <a:lnT>
                      <a:noFill/>
                    </a:lnT>
                    <a:lnB>
                      <a:noFill/>
                    </a:lnB>
                  </a:tcPr>
                </a:tc>
                <a:extLst>
                  <a:ext uri="{0D108BD9-81ED-4DB2-BD59-A6C34878D82A}">
                    <a16:rowId xmlns:a16="http://schemas.microsoft.com/office/drawing/2014/main" val="299151245"/>
                  </a:ext>
                </a:extLst>
              </a:tr>
              <a:tr h="325290">
                <a:tc>
                  <a:txBody>
                    <a:bodyPr/>
                    <a:lstStyle/>
                    <a:p>
                      <a:pPr algn="l" fontAlgn="t"/>
                      <a:r>
                        <a:rPr lang="en-US" sz="800" b="1" u="sng">
                          <a:solidFill>
                            <a:srgbClr val="000099"/>
                          </a:solidFill>
                          <a:effectLst/>
                          <a:hlinkClick r:id="rId3"/>
                        </a:rPr>
                        <a:t>PRODUCT</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product of a supplied list of numbers</a:t>
                      </a:r>
                    </a:p>
                  </a:txBody>
                  <a:tcPr marL="58929" marR="58929" marT="47143" marB="23572">
                    <a:lnL>
                      <a:noFill/>
                    </a:lnL>
                    <a:lnR>
                      <a:noFill/>
                    </a:lnR>
                    <a:lnT>
                      <a:noFill/>
                    </a:lnT>
                    <a:lnB>
                      <a:noFill/>
                    </a:lnB>
                  </a:tcPr>
                </a:tc>
                <a:extLst>
                  <a:ext uri="{0D108BD9-81ED-4DB2-BD59-A6C34878D82A}">
                    <a16:rowId xmlns:a16="http://schemas.microsoft.com/office/drawing/2014/main" val="1107606729"/>
                  </a:ext>
                </a:extLst>
              </a:tr>
              <a:tr h="452577">
                <a:tc>
                  <a:txBody>
                    <a:bodyPr/>
                    <a:lstStyle/>
                    <a:p>
                      <a:pPr algn="l" fontAlgn="t"/>
                      <a:r>
                        <a:rPr lang="en-US" sz="800" b="1" u="sng">
                          <a:solidFill>
                            <a:srgbClr val="000099"/>
                          </a:solidFill>
                          <a:effectLst/>
                          <a:hlinkClick r:id="rId4"/>
                        </a:rPr>
                        <a:t>POWER</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result of a given number raised to a supplied power</a:t>
                      </a:r>
                    </a:p>
                  </a:txBody>
                  <a:tcPr marL="58929" marR="58929" marT="47143" marB="23572">
                    <a:lnL>
                      <a:noFill/>
                    </a:lnL>
                    <a:lnR>
                      <a:noFill/>
                    </a:lnR>
                    <a:lnT>
                      <a:noFill/>
                    </a:lnT>
                    <a:lnB>
                      <a:noFill/>
                    </a:lnB>
                  </a:tcPr>
                </a:tc>
                <a:extLst>
                  <a:ext uri="{0D108BD9-81ED-4DB2-BD59-A6C34878D82A}">
                    <a16:rowId xmlns:a16="http://schemas.microsoft.com/office/drawing/2014/main" val="1754687347"/>
                  </a:ext>
                </a:extLst>
              </a:tr>
              <a:tr h="452577">
                <a:tc>
                  <a:txBody>
                    <a:bodyPr/>
                    <a:lstStyle/>
                    <a:p>
                      <a:pPr algn="l" fontAlgn="t"/>
                      <a:r>
                        <a:rPr lang="en-US" sz="800" b="1" u="sng">
                          <a:solidFill>
                            <a:srgbClr val="000099"/>
                          </a:solidFill>
                          <a:effectLst/>
                          <a:hlinkClick r:id="rId5"/>
                        </a:rPr>
                        <a:t>SQRT</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positive square root of a given number</a:t>
                      </a:r>
                    </a:p>
                  </a:txBody>
                  <a:tcPr marL="58929" marR="58929" marT="47143" marB="23572">
                    <a:lnL>
                      <a:noFill/>
                    </a:lnL>
                    <a:lnR>
                      <a:noFill/>
                    </a:lnR>
                    <a:lnT>
                      <a:noFill/>
                    </a:lnT>
                    <a:lnB>
                      <a:noFill/>
                    </a:lnB>
                  </a:tcPr>
                </a:tc>
                <a:extLst>
                  <a:ext uri="{0D108BD9-81ED-4DB2-BD59-A6C34878D82A}">
                    <a16:rowId xmlns:a16="http://schemas.microsoft.com/office/drawing/2014/main" val="221459192"/>
                  </a:ext>
                </a:extLst>
              </a:tr>
              <a:tr h="579864">
                <a:tc>
                  <a:txBody>
                    <a:bodyPr/>
                    <a:lstStyle/>
                    <a:p>
                      <a:pPr algn="l" fontAlgn="t"/>
                      <a:r>
                        <a:rPr lang="en-US" sz="800" b="1" u="sng">
                          <a:solidFill>
                            <a:srgbClr val="000099"/>
                          </a:solidFill>
                          <a:effectLst/>
                          <a:hlinkClick r:id="rId6"/>
                        </a:rPr>
                        <a:t>QUOTIENT</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integer portion of a division between two supplied numbers</a:t>
                      </a:r>
                    </a:p>
                  </a:txBody>
                  <a:tcPr marL="58929" marR="58929" marT="47143" marB="23572">
                    <a:lnL>
                      <a:noFill/>
                    </a:lnL>
                    <a:lnR>
                      <a:noFill/>
                    </a:lnR>
                    <a:lnT>
                      <a:noFill/>
                    </a:lnT>
                    <a:lnB>
                      <a:noFill/>
                    </a:lnB>
                  </a:tcPr>
                </a:tc>
                <a:extLst>
                  <a:ext uri="{0D108BD9-81ED-4DB2-BD59-A6C34878D82A}">
                    <a16:rowId xmlns:a16="http://schemas.microsoft.com/office/drawing/2014/main" val="952252868"/>
                  </a:ext>
                </a:extLst>
              </a:tr>
              <a:tr h="452577">
                <a:tc>
                  <a:txBody>
                    <a:bodyPr/>
                    <a:lstStyle/>
                    <a:p>
                      <a:pPr algn="l" fontAlgn="t"/>
                      <a:r>
                        <a:rPr lang="en-US" sz="800" b="1" u="sng">
                          <a:solidFill>
                            <a:srgbClr val="000099"/>
                          </a:solidFill>
                          <a:effectLst/>
                          <a:hlinkClick r:id="rId7"/>
                        </a:rPr>
                        <a:t>MOD</a:t>
                      </a:r>
                      <a:endParaRPr lang="en-US" sz="800">
                        <a:effectLst/>
                      </a:endParaRPr>
                    </a:p>
                  </a:txBody>
                  <a:tcPr marL="58929" marR="58929" marT="47143" marB="28286">
                    <a:lnL>
                      <a:noFill/>
                    </a:lnL>
                    <a:lnR>
                      <a:noFill/>
                    </a:lnR>
                    <a:lnT>
                      <a:noFill/>
                    </a:lnT>
                    <a:lnB>
                      <a:noFill/>
                    </a:lnB>
                  </a:tcPr>
                </a:tc>
                <a:tc>
                  <a:txBody>
                    <a:bodyPr/>
                    <a:lstStyle/>
                    <a:p>
                      <a:pPr algn="l" fontAlgn="t"/>
                      <a:r>
                        <a:rPr lang="en-US" sz="800">
                          <a:effectLst/>
                        </a:rPr>
                        <a:t>Returns the remainder from a division between two supplied numbers</a:t>
                      </a:r>
                    </a:p>
                  </a:txBody>
                  <a:tcPr marL="58929" marR="58929" marT="47143" marB="23572">
                    <a:lnL>
                      <a:noFill/>
                    </a:lnL>
                    <a:lnR>
                      <a:noFill/>
                    </a:lnR>
                    <a:lnT>
                      <a:noFill/>
                    </a:lnT>
                    <a:lnB>
                      <a:noFill/>
                    </a:lnB>
                  </a:tcPr>
                </a:tc>
                <a:extLst>
                  <a:ext uri="{0D108BD9-81ED-4DB2-BD59-A6C34878D82A}">
                    <a16:rowId xmlns:a16="http://schemas.microsoft.com/office/drawing/2014/main" val="2393370005"/>
                  </a:ext>
                </a:extLst>
              </a:tr>
              <a:tr h="961726">
                <a:tc>
                  <a:txBody>
                    <a:bodyPr/>
                    <a:lstStyle/>
                    <a:p>
                      <a:pPr algn="l" fontAlgn="t"/>
                      <a:r>
                        <a:rPr lang="en-US" sz="800" b="1" u="sng">
                          <a:solidFill>
                            <a:srgbClr val="000099"/>
                          </a:solidFill>
                          <a:effectLst/>
                          <a:hlinkClick r:id="rId8"/>
                        </a:rPr>
                        <a:t>AGGREGATE</a:t>
                      </a:r>
                      <a:endParaRPr lang="en-US" sz="800">
                        <a:effectLst/>
                      </a:endParaRPr>
                    </a:p>
                  </a:txBody>
                  <a:tcPr marL="58929" marR="58929" marT="47143" marB="28286">
                    <a:lnL>
                      <a:noFill/>
                    </a:lnL>
                    <a:lnR>
                      <a:noFill/>
                    </a:lnR>
                    <a:lnT>
                      <a:noFill/>
                    </a:lnT>
                    <a:lnB>
                      <a:noFill/>
                    </a:lnB>
                  </a:tcPr>
                </a:tc>
                <a:tc>
                  <a:txBody>
                    <a:bodyPr/>
                    <a:lstStyle/>
                    <a:p>
                      <a:pPr algn="l" fontAlgn="t"/>
                      <a:r>
                        <a:rPr lang="en-US" sz="800" dirty="0">
                          <a:effectLst/>
                        </a:rPr>
                        <a:t>Performs a specified calculation (e.g. the sum, product, average, etc.) for a list or database, with the option to ignore hidden rows and error values </a:t>
                      </a:r>
                    </a:p>
                  </a:txBody>
                  <a:tcPr marL="58929" marR="58929" marT="47143" marB="23572">
                    <a:lnL>
                      <a:noFill/>
                    </a:lnL>
                    <a:lnR>
                      <a:noFill/>
                    </a:lnR>
                    <a:lnT>
                      <a:noFill/>
                    </a:lnT>
                    <a:lnB>
                      <a:noFill/>
                    </a:lnB>
                  </a:tcPr>
                </a:tc>
                <a:extLst>
                  <a:ext uri="{0D108BD9-81ED-4DB2-BD59-A6C34878D82A}">
                    <a16:rowId xmlns:a16="http://schemas.microsoft.com/office/drawing/2014/main" val="641263281"/>
                  </a:ext>
                </a:extLst>
              </a:tr>
              <a:tr h="627008">
                <a:tc>
                  <a:txBody>
                    <a:bodyPr/>
                    <a:lstStyle/>
                    <a:p>
                      <a:pPr algn="l" fontAlgn="t"/>
                      <a:r>
                        <a:rPr lang="en-US" sz="800" b="1" u="sng">
                          <a:solidFill>
                            <a:srgbClr val="000099"/>
                          </a:solidFill>
                          <a:effectLst/>
                          <a:hlinkClick r:id="rId9"/>
                        </a:rPr>
                        <a:t>SUBTOTAL</a:t>
                      </a:r>
                      <a:endParaRPr lang="en-US" sz="800">
                        <a:effectLst/>
                      </a:endParaRPr>
                    </a:p>
                  </a:txBody>
                  <a:tcPr marL="58929" marR="58929" marT="47143" marB="28286">
                    <a:lnL>
                      <a:noFill/>
                    </a:lnL>
                    <a:lnR>
                      <a:noFill/>
                    </a:lnR>
                    <a:lnT>
                      <a:noFill/>
                    </a:lnT>
                    <a:lnB>
                      <a:noFill/>
                    </a:lnB>
                  </a:tcPr>
                </a:tc>
                <a:tc>
                  <a:txBody>
                    <a:bodyPr/>
                    <a:lstStyle/>
                    <a:p>
                      <a:pPr algn="l" fontAlgn="t"/>
                      <a:r>
                        <a:rPr lang="en-US" sz="800" dirty="0">
                          <a:effectLst/>
                        </a:rPr>
                        <a:t>Performs a specified calculation (e.g. the sum, product, average, etc.) for a supplied set of values</a:t>
                      </a:r>
                    </a:p>
                  </a:txBody>
                  <a:tcPr marL="58929" marR="58929" marT="47143" marB="70715">
                    <a:lnL>
                      <a:noFill/>
                    </a:lnL>
                    <a:lnR>
                      <a:noFill/>
                    </a:lnR>
                    <a:lnT>
                      <a:noFill/>
                    </a:lnT>
                    <a:lnB>
                      <a:noFill/>
                    </a:lnB>
                  </a:tcPr>
                </a:tc>
                <a:extLst>
                  <a:ext uri="{0D108BD9-81ED-4DB2-BD59-A6C34878D82A}">
                    <a16:rowId xmlns:a16="http://schemas.microsoft.com/office/drawing/2014/main" val="2270137763"/>
                  </a:ext>
                </a:extLst>
              </a:tr>
            </a:tbl>
          </a:graphicData>
        </a:graphic>
      </p:graphicFrame>
      <p:graphicFrame>
        <p:nvGraphicFramePr>
          <p:cNvPr id="11" name="Table 10">
            <a:extLst>
              <a:ext uri="{FF2B5EF4-FFF2-40B4-BE49-F238E27FC236}">
                <a16:creationId xmlns:a16="http://schemas.microsoft.com/office/drawing/2014/main" id="{664837D9-397A-A1A6-6378-4ADFE0336A69}"/>
              </a:ext>
            </a:extLst>
          </p:cNvPr>
          <p:cNvGraphicFramePr>
            <a:graphicFrameLocks noGrp="1"/>
          </p:cNvGraphicFramePr>
          <p:nvPr>
            <p:extLst>
              <p:ext uri="{D42A27DB-BD31-4B8C-83A1-F6EECF244321}">
                <p14:modId xmlns:p14="http://schemas.microsoft.com/office/powerpoint/2010/main" val="194123840"/>
              </p:ext>
            </p:extLst>
          </p:nvPr>
        </p:nvGraphicFramePr>
        <p:xfrm>
          <a:off x="3067909" y="1508781"/>
          <a:ext cx="2601359" cy="2261769"/>
        </p:xfrm>
        <a:graphic>
          <a:graphicData uri="http://schemas.openxmlformats.org/drawingml/2006/table">
            <a:tbl>
              <a:tblPr/>
              <a:tblGrid>
                <a:gridCol w="1046896">
                  <a:extLst>
                    <a:ext uri="{9D8B030D-6E8A-4147-A177-3AD203B41FA5}">
                      <a16:colId xmlns:a16="http://schemas.microsoft.com/office/drawing/2014/main" val="2059856325"/>
                    </a:ext>
                  </a:extLst>
                </a:gridCol>
                <a:gridCol w="1554463">
                  <a:extLst>
                    <a:ext uri="{9D8B030D-6E8A-4147-A177-3AD203B41FA5}">
                      <a16:colId xmlns:a16="http://schemas.microsoft.com/office/drawing/2014/main" val="2352936913"/>
                    </a:ext>
                  </a:extLst>
                </a:gridCol>
              </a:tblGrid>
              <a:tr h="237743">
                <a:tc gridSpan="2">
                  <a:txBody>
                    <a:bodyPr/>
                    <a:lstStyle/>
                    <a:p>
                      <a:pPr algn="l" fontAlgn="t"/>
                      <a:r>
                        <a:rPr lang="en-US" sz="800" b="1">
                          <a:solidFill>
                            <a:srgbClr val="333333"/>
                          </a:solidFill>
                          <a:effectLst/>
                        </a:rPr>
                        <a:t>Matrix Functions</a:t>
                      </a:r>
                    </a:p>
                  </a:txBody>
                  <a:tcPr marL="95250" marR="95250" marT="38100" marB="38100">
                    <a:lnL>
                      <a:noFill/>
                    </a:lnL>
                    <a:lnR>
                      <a:noFill/>
                    </a:lnR>
                    <a:lnT>
                      <a:noFill/>
                    </a:lnT>
                    <a:lnB>
                      <a:noFill/>
                    </a:lnB>
                    <a:solidFill>
                      <a:srgbClr val="DDDDDD"/>
                    </a:solidFill>
                  </a:tcPr>
                </a:tc>
                <a:tc hMerge="1">
                  <a:txBody>
                    <a:bodyPr/>
                    <a:lstStyle/>
                    <a:p>
                      <a:endParaRPr lang="en-US"/>
                    </a:p>
                  </a:txBody>
                  <a:tcPr/>
                </a:tc>
                <a:extLst>
                  <a:ext uri="{0D108BD9-81ED-4DB2-BD59-A6C34878D82A}">
                    <a16:rowId xmlns:a16="http://schemas.microsoft.com/office/drawing/2014/main" val="2988569329"/>
                  </a:ext>
                </a:extLst>
              </a:tr>
              <a:tr h="449783">
                <a:tc>
                  <a:txBody>
                    <a:bodyPr/>
                    <a:lstStyle/>
                    <a:p>
                      <a:pPr algn="l" fontAlgn="t"/>
                      <a:r>
                        <a:rPr lang="en-US" sz="800" b="1" u="sng">
                          <a:solidFill>
                            <a:srgbClr val="000099"/>
                          </a:solidFill>
                          <a:effectLst/>
                          <a:hlinkClick r:id="rId10"/>
                        </a:rPr>
                        <a:t>MDETERM</a:t>
                      </a:r>
                      <a:endParaRPr lang="en-US" sz="800">
                        <a:effectLst/>
                      </a:endParaRPr>
                    </a:p>
                  </a:txBody>
                  <a:tcPr marL="95250" marR="95250" marT="76200">
                    <a:lnL>
                      <a:noFill/>
                    </a:lnL>
                    <a:lnR>
                      <a:noFill/>
                    </a:lnR>
                    <a:lnT>
                      <a:noFill/>
                    </a:lnT>
                    <a:lnB>
                      <a:noFill/>
                    </a:lnB>
                  </a:tcPr>
                </a:tc>
                <a:tc>
                  <a:txBody>
                    <a:bodyPr/>
                    <a:lstStyle/>
                    <a:p>
                      <a:pPr algn="l" fontAlgn="t"/>
                      <a:r>
                        <a:rPr lang="en-US" sz="800">
                          <a:effectLst/>
                        </a:rPr>
                        <a:t>Returns the matrix determinant of a supplied array</a:t>
                      </a:r>
                    </a:p>
                  </a:txBody>
                  <a:tcPr marL="95250" marR="95250" marT="76200" marB="38100">
                    <a:lnL>
                      <a:noFill/>
                    </a:lnL>
                    <a:lnR>
                      <a:noFill/>
                    </a:lnR>
                    <a:lnT>
                      <a:noFill/>
                    </a:lnT>
                    <a:lnB>
                      <a:noFill/>
                    </a:lnB>
                  </a:tcPr>
                </a:tc>
                <a:extLst>
                  <a:ext uri="{0D108BD9-81ED-4DB2-BD59-A6C34878D82A}">
                    <a16:rowId xmlns:a16="http://schemas.microsoft.com/office/drawing/2014/main" val="4068416812"/>
                  </a:ext>
                </a:extLst>
              </a:tr>
              <a:tr h="449783">
                <a:tc>
                  <a:txBody>
                    <a:bodyPr/>
                    <a:lstStyle/>
                    <a:p>
                      <a:pPr algn="l" fontAlgn="t"/>
                      <a:r>
                        <a:rPr lang="en-US" sz="800" b="1" u="sng">
                          <a:solidFill>
                            <a:srgbClr val="000099"/>
                          </a:solidFill>
                          <a:effectLst/>
                          <a:hlinkClick r:id="rId11"/>
                        </a:rPr>
                        <a:t>MINVERSE</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matrix inverse of a supplied array</a:t>
                      </a:r>
                    </a:p>
                  </a:txBody>
                  <a:tcPr marL="95250" marR="95250" marT="76200" marB="38100">
                    <a:lnL>
                      <a:noFill/>
                    </a:lnL>
                    <a:lnR>
                      <a:noFill/>
                    </a:lnR>
                    <a:lnT>
                      <a:noFill/>
                    </a:lnT>
                    <a:lnB>
                      <a:noFill/>
                    </a:lnB>
                  </a:tcPr>
                </a:tc>
                <a:extLst>
                  <a:ext uri="{0D108BD9-81ED-4DB2-BD59-A6C34878D82A}">
                    <a16:rowId xmlns:a16="http://schemas.microsoft.com/office/drawing/2014/main" val="1159265910"/>
                  </a:ext>
                </a:extLst>
              </a:tr>
              <a:tr h="443358">
                <a:tc>
                  <a:txBody>
                    <a:bodyPr/>
                    <a:lstStyle/>
                    <a:p>
                      <a:pPr algn="l" fontAlgn="t"/>
                      <a:r>
                        <a:rPr lang="en-US" sz="800" b="1" u="sng">
                          <a:solidFill>
                            <a:srgbClr val="000099"/>
                          </a:solidFill>
                          <a:effectLst/>
                          <a:hlinkClick r:id="rId12"/>
                        </a:rPr>
                        <a:t>MMULT</a:t>
                      </a:r>
                      <a:endParaRPr lang="en-US" sz="800">
                        <a:effectLst/>
                      </a:endParaRPr>
                    </a:p>
                  </a:txBody>
                  <a:tcPr marL="95250" marR="95250" marT="76200">
                    <a:lnL>
                      <a:noFill/>
                    </a:lnL>
                    <a:lnR>
                      <a:noFill/>
                    </a:lnR>
                    <a:lnT>
                      <a:noFill/>
                    </a:lnT>
                    <a:lnB>
                      <a:noFill/>
                    </a:lnB>
                  </a:tcPr>
                </a:tc>
                <a:tc>
                  <a:txBody>
                    <a:bodyPr/>
                    <a:lstStyle/>
                    <a:p>
                      <a:pPr algn="l" fontAlgn="t"/>
                      <a:r>
                        <a:rPr lang="en-US" sz="800">
                          <a:effectLst/>
                        </a:rPr>
                        <a:t>Returns the matrix product of two supplied arrays</a:t>
                      </a:r>
                    </a:p>
                  </a:txBody>
                  <a:tcPr marL="95250" marR="95250" marT="76200" marB="38100">
                    <a:lnL>
                      <a:noFill/>
                    </a:lnL>
                    <a:lnR>
                      <a:noFill/>
                    </a:lnR>
                    <a:lnT>
                      <a:noFill/>
                    </a:lnT>
                    <a:lnB>
                      <a:noFill/>
                    </a:lnB>
                  </a:tcPr>
                </a:tc>
                <a:extLst>
                  <a:ext uri="{0D108BD9-81ED-4DB2-BD59-A6C34878D82A}">
                    <a16:rowId xmlns:a16="http://schemas.microsoft.com/office/drawing/2014/main" val="81448450"/>
                  </a:ext>
                </a:extLst>
              </a:tr>
              <a:tr h="681102">
                <a:tc>
                  <a:txBody>
                    <a:bodyPr/>
                    <a:lstStyle/>
                    <a:p>
                      <a:pPr algn="l" fontAlgn="t"/>
                      <a:r>
                        <a:rPr lang="en-US" sz="800" b="1" u="sng">
                          <a:solidFill>
                            <a:srgbClr val="000099"/>
                          </a:solidFill>
                          <a:effectLst/>
                          <a:hlinkClick r:id="rId13"/>
                        </a:rPr>
                        <a:t>MUNIT</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unit matrix for a specified dimension </a:t>
                      </a:r>
                    </a:p>
                  </a:txBody>
                  <a:tcPr marL="95250" marR="95250" marT="76200" marB="114300">
                    <a:lnL>
                      <a:noFill/>
                    </a:lnL>
                    <a:lnR>
                      <a:noFill/>
                    </a:lnR>
                    <a:lnT>
                      <a:noFill/>
                    </a:lnT>
                    <a:lnB>
                      <a:noFill/>
                    </a:lnB>
                  </a:tcPr>
                </a:tc>
                <a:extLst>
                  <a:ext uri="{0D108BD9-81ED-4DB2-BD59-A6C34878D82A}">
                    <a16:rowId xmlns:a16="http://schemas.microsoft.com/office/drawing/2014/main" val="1536354339"/>
                  </a:ext>
                </a:extLst>
              </a:tr>
            </a:tbl>
          </a:graphicData>
        </a:graphic>
      </p:graphicFrame>
      <p:graphicFrame>
        <p:nvGraphicFramePr>
          <p:cNvPr id="13" name="Table 12">
            <a:extLst>
              <a:ext uri="{FF2B5EF4-FFF2-40B4-BE49-F238E27FC236}">
                <a16:creationId xmlns:a16="http://schemas.microsoft.com/office/drawing/2014/main" id="{6DC27287-4EC4-F589-ED23-A3009E3C47EE}"/>
              </a:ext>
            </a:extLst>
          </p:cNvPr>
          <p:cNvGraphicFramePr>
            <a:graphicFrameLocks noGrp="1"/>
          </p:cNvGraphicFramePr>
          <p:nvPr>
            <p:extLst>
              <p:ext uri="{D42A27DB-BD31-4B8C-83A1-F6EECF244321}">
                <p14:modId xmlns:p14="http://schemas.microsoft.com/office/powerpoint/2010/main" val="1394755931"/>
              </p:ext>
            </p:extLst>
          </p:nvPr>
        </p:nvGraphicFramePr>
        <p:xfrm>
          <a:off x="3067909" y="3770551"/>
          <a:ext cx="2601359" cy="1344930"/>
        </p:xfrm>
        <a:graphic>
          <a:graphicData uri="http://schemas.openxmlformats.org/drawingml/2006/table">
            <a:tbl>
              <a:tblPr/>
              <a:tblGrid>
                <a:gridCol w="955457">
                  <a:extLst>
                    <a:ext uri="{9D8B030D-6E8A-4147-A177-3AD203B41FA5}">
                      <a16:colId xmlns:a16="http://schemas.microsoft.com/office/drawing/2014/main" val="1569040406"/>
                    </a:ext>
                  </a:extLst>
                </a:gridCol>
                <a:gridCol w="1645902">
                  <a:extLst>
                    <a:ext uri="{9D8B030D-6E8A-4147-A177-3AD203B41FA5}">
                      <a16:colId xmlns:a16="http://schemas.microsoft.com/office/drawing/2014/main" val="2614877850"/>
                    </a:ext>
                  </a:extLst>
                </a:gridCol>
              </a:tblGrid>
              <a:tr h="196484">
                <a:tc gridSpan="2">
                  <a:txBody>
                    <a:bodyPr/>
                    <a:lstStyle/>
                    <a:p>
                      <a:pPr algn="l" fontAlgn="t"/>
                      <a:r>
                        <a:rPr lang="en-US" sz="800" b="1" dirty="0">
                          <a:solidFill>
                            <a:srgbClr val="333333"/>
                          </a:solidFill>
                          <a:effectLst/>
                        </a:rPr>
                        <a:t>Factorials</a:t>
                      </a:r>
                    </a:p>
                  </a:txBody>
                  <a:tcPr marL="95250" marR="95250" marT="38100" marB="38100">
                    <a:lnL>
                      <a:noFill/>
                    </a:lnL>
                    <a:lnR>
                      <a:noFill/>
                    </a:lnR>
                    <a:lnT>
                      <a:noFill/>
                    </a:lnT>
                    <a:lnB>
                      <a:noFill/>
                    </a:lnB>
                    <a:solidFill>
                      <a:srgbClr val="DDDDDD"/>
                    </a:solidFill>
                  </a:tcPr>
                </a:tc>
                <a:tc hMerge="1">
                  <a:txBody>
                    <a:bodyPr/>
                    <a:lstStyle/>
                    <a:p>
                      <a:endParaRPr lang="en-US"/>
                    </a:p>
                  </a:txBody>
                  <a:tcPr/>
                </a:tc>
                <a:extLst>
                  <a:ext uri="{0D108BD9-81ED-4DB2-BD59-A6C34878D82A}">
                    <a16:rowId xmlns:a16="http://schemas.microsoft.com/office/drawing/2014/main" val="2464904584"/>
                  </a:ext>
                </a:extLst>
              </a:tr>
              <a:tr h="241827">
                <a:tc>
                  <a:txBody>
                    <a:bodyPr/>
                    <a:lstStyle/>
                    <a:p>
                      <a:pPr algn="l" fontAlgn="t"/>
                      <a:r>
                        <a:rPr lang="en-US" sz="800" b="1" u="sng">
                          <a:solidFill>
                            <a:srgbClr val="000099"/>
                          </a:solidFill>
                          <a:effectLst/>
                          <a:hlinkClick r:id="rId14"/>
                        </a:rPr>
                        <a:t>FACT</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Factorial of a given number</a:t>
                      </a:r>
                    </a:p>
                  </a:txBody>
                  <a:tcPr marL="95250" marR="95250" marT="76200">
                    <a:lnL>
                      <a:noFill/>
                    </a:lnL>
                    <a:lnR>
                      <a:noFill/>
                    </a:lnR>
                    <a:lnT>
                      <a:noFill/>
                    </a:lnT>
                    <a:lnB>
                      <a:noFill/>
                    </a:lnB>
                  </a:tcPr>
                </a:tc>
                <a:extLst>
                  <a:ext uri="{0D108BD9-81ED-4DB2-BD59-A6C34878D82A}">
                    <a16:rowId xmlns:a16="http://schemas.microsoft.com/office/drawing/2014/main" val="2283815549"/>
                  </a:ext>
                </a:extLst>
              </a:tr>
              <a:tr h="362740">
                <a:tc>
                  <a:txBody>
                    <a:bodyPr/>
                    <a:lstStyle/>
                    <a:p>
                      <a:pPr algn="l" fontAlgn="t"/>
                      <a:r>
                        <a:rPr lang="en-US" sz="800" b="1" u="sng">
                          <a:solidFill>
                            <a:srgbClr val="000099"/>
                          </a:solidFill>
                          <a:effectLst/>
                          <a:hlinkClick r:id="rId15"/>
                        </a:rPr>
                        <a:t>FACTDOUBLE</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Double Factorial of a given number</a:t>
                      </a:r>
                    </a:p>
                  </a:txBody>
                  <a:tcPr marL="95250" marR="95250" marT="76200">
                    <a:lnL>
                      <a:noFill/>
                    </a:lnL>
                    <a:lnR>
                      <a:noFill/>
                    </a:lnR>
                    <a:lnT>
                      <a:noFill/>
                    </a:lnT>
                    <a:lnB>
                      <a:noFill/>
                    </a:lnB>
                  </a:tcPr>
                </a:tc>
                <a:extLst>
                  <a:ext uri="{0D108BD9-81ED-4DB2-BD59-A6C34878D82A}">
                    <a16:rowId xmlns:a16="http://schemas.microsoft.com/office/drawing/2014/main" val="1634845353"/>
                  </a:ext>
                </a:extLst>
              </a:tr>
              <a:tr h="411861">
                <a:tc>
                  <a:txBody>
                    <a:bodyPr/>
                    <a:lstStyle/>
                    <a:p>
                      <a:pPr algn="l" fontAlgn="t"/>
                      <a:r>
                        <a:rPr lang="en-US" sz="800" b="1" u="sng">
                          <a:solidFill>
                            <a:srgbClr val="000099"/>
                          </a:solidFill>
                          <a:effectLst/>
                          <a:hlinkClick r:id="rId16"/>
                        </a:rPr>
                        <a:t>MULTINOMIAL</a:t>
                      </a:r>
                      <a:endParaRPr lang="en-US" sz="800">
                        <a:effectLst/>
                      </a:endParaRPr>
                    </a:p>
                  </a:txBody>
                  <a:tcPr marL="95250" marR="95250" marT="76200">
                    <a:lnL>
                      <a:noFill/>
                    </a:lnL>
                    <a:lnR>
                      <a:noFill/>
                    </a:lnR>
                    <a:lnT>
                      <a:noFill/>
                    </a:lnT>
                    <a:lnB>
                      <a:noFill/>
                    </a:lnB>
                  </a:tcPr>
                </a:tc>
                <a:tc>
                  <a:txBody>
                    <a:bodyPr/>
                    <a:lstStyle/>
                    <a:p>
                      <a:pPr algn="l" fontAlgn="t"/>
                      <a:r>
                        <a:rPr lang="en-US" sz="800" dirty="0">
                          <a:effectLst/>
                        </a:rPr>
                        <a:t>Returns the Multinomial of a given set of numbers</a:t>
                      </a:r>
                    </a:p>
                  </a:txBody>
                  <a:tcPr marL="95250" marR="95250" marT="76200" marB="95250">
                    <a:lnL>
                      <a:noFill/>
                    </a:lnL>
                    <a:lnR>
                      <a:noFill/>
                    </a:lnR>
                    <a:lnT>
                      <a:noFill/>
                    </a:lnT>
                    <a:lnB>
                      <a:noFill/>
                    </a:lnB>
                  </a:tcPr>
                </a:tc>
                <a:extLst>
                  <a:ext uri="{0D108BD9-81ED-4DB2-BD59-A6C34878D82A}">
                    <a16:rowId xmlns:a16="http://schemas.microsoft.com/office/drawing/2014/main" val="346259807"/>
                  </a:ext>
                </a:extLst>
              </a:tr>
            </a:tbl>
          </a:graphicData>
        </a:graphic>
      </p:graphicFrame>
      <p:graphicFrame>
        <p:nvGraphicFramePr>
          <p:cNvPr id="14" name="Table 13">
            <a:extLst>
              <a:ext uri="{FF2B5EF4-FFF2-40B4-BE49-F238E27FC236}">
                <a16:creationId xmlns:a16="http://schemas.microsoft.com/office/drawing/2014/main" id="{54DDE76F-D9CA-E328-A833-C944E2718F01}"/>
              </a:ext>
            </a:extLst>
          </p:cNvPr>
          <p:cNvGraphicFramePr>
            <a:graphicFrameLocks noGrp="1"/>
          </p:cNvGraphicFramePr>
          <p:nvPr>
            <p:extLst>
              <p:ext uri="{D42A27DB-BD31-4B8C-83A1-F6EECF244321}">
                <p14:modId xmlns:p14="http://schemas.microsoft.com/office/powerpoint/2010/main" val="412420610"/>
              </p:ext>
            </p:extLst>
          </p:nvPr>
        </p:nvGraphicFramePr>
        <p:xfrm>
          <a:off x="5913991" y="1508781"/>
          <a:ext cx="2601359" cy="4351339"/>
        </p:xfrm>
        <a:graphic>
          <a:graphicData uri="http://schemas.openxmlformats.org/drawingml/2006/table">
            <a:tbl>
              <a:tblPr/>
              <a:tblGrid>
                <a:gridCol w="943984">
                  <a:extLst>
                    <a:ext uri="{9D8B030D-6E8A-4147-A177-3AD203B41FA5}">
                      <a16:colId xmlns:a16="http://schemas.microsoft.com/office/drawing/2014/main" val="581691174"/>
                    </a:ext>
                  </a:extLst>
                </a:gridCol>
                <a:gridCol w="1657375">
                  <a:extLst>
                    <a:ext uri="{9D8B030D-6E8A-4147-A177-3AD203B41FA5}">
                      <a16:colId xmlns:a16="http://schemas.microsoft.com/office/drawing/2014/main" val="4038852411"/>
                    </a:ext>
                  </a:extLst>
                </a:gridCol>
              </a:tblGrid>
              <a:tr h="227883">
                <a:tc gridSpan="2">
                  <a:txBody>
                    <a:bodyPr/>
                    <a:lstStyle/>
                    <a:p>
                      <a:pPr algn="l" fontAlgn="t"/>
                      <a:r>
                        <a:rPr lang="en-US" sz="800" b="1" dirty="0">
                          <a:solidFill>
                            <a:srgbClr val="333333"/>
                          </a:solidFill>
                          <a:effectLst/>
                        </a:rPr>
                        <a:t>Advanced Mathematical Operations</a:t>
                      </a:r>
                    </a:p>
                  </a:txBody>
                  <a:tcPr marL="76988" marR="76988" marT="30795" marB="30795">
                    <a:lnL>
                      <a:noFill/>
                    </a:lnL>
                    <a:lnR>
                      <a:noFill/>
                    </a:lnR>
                    <a:lnT>
                      <a:noFill/>
                    </a:lnT>
                    <a:lnB>
                      <a:noFill/>
                    </a:lnB>
                    <a:solidFill>
                      <a:srgbClr val="DDDDDD"/>
                    </a:solidFill>
                  </a:tcPr>
                </a:tc>
                <a:tc hMerge="1">
                  <a:txBody>
                    <a:bodyPr/>
                    <a:lstStyle/>
                    <a:p>
                      <a:endParaRPr lang="en-US"/>
                    </a:p>
                  </a:txBody>
                  <a:tcPr/>
                </a:tc>
                <a:extLst>
                  <a:ext uri="{0D108BD9-81ED-4DB2-BD59-A6C34878D82A}">
                    <a16:rowId xmlns:a16="http://schemas.microsoft.com/office/drawing/2014/main" val="1150643999"/>
                  </a:ext>
                </a:extLst>
              </a:tr>
              <a:tr h="763717">
                <a:tc>
                  <a:txBody>
                    <a:bodyPr/>
                    <a:lstStyle/>
                    <a:p>
                      <a:pPr algn="l" fontAlgn="t"/>
                      <a:r>
                        <a:rPr lang="en-US" sz="800" b="1" u="sng">
                          <a:solidFill>
                            <a:srgbClr val="000099"/>
                          </a:solidFill>
                          <a:effectLst/>
                          <a:hlinkClick r:id="rId17"/>
                        </a:rPr>
                        <a:t>SUMPRODUCT</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the products of corresponding values in two or more supplied arrays</a:t>
                      </a:r>
                    </a:p>
                  </a:txBody>
                  <a:tcPr marL="76988" marR="76988" marT="61590" marB="36954">
                    <a:lnL>
                      <a:noFill/>
                    </a:lnL>
                    <a:lnR>
                      <a:noFill/>
                    </a:lnR>
                    <a:lnT>
                      <a:noFill/>
                    </a:lnT>
                    <a:lnB>
                      <a:noFill/>
                    </a:lnB>
                  </a:tcPr>
                </a:tc>
                <a:extLst>
                  <a:ext uri="{0D108BD9-81ED-4DB2-BD59-A6C34878D82A}">
                    <a16:rowId xmlns:a16="http://schemas.microsoft.com/office/drawing/2014/main" val="2384030948"/>
                  </a:ext>
                </a:extLst>
              </a:tr>
              <a:tr h="597424">
                <a:tc>
                  <a:txBody>
                    <a:bodyPr/>
                    <a:lstStyle/>
                    <a:p>
                      <a:pPr algn="l" fontAlgn="t"/>
                      <a:r>
                        <a:rPr lang="en-US" sz="800" b="1" u="sng">
                          <a:solidFill>
                            <a:srgbClr val="000099"/>
                          </a:solidFill>
                          <a:effectLst/>
                          <a:hlinkClick r:id="rId18"/>
                        </a:rPr>
                        <a:t>SUMSQ</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the squares of a supplied list of numbers</a:t>
                      </a:r>
                    </a:p>
                  </a:txBody>
                  <a:tcPr marL="76988" marR="76988" marT="61590" marB="36954">
                    <a:lnL>
                      <a:noFill/>
                    </a:lnL>
                    <a:lnR>
                      <a:noFill/>
                    </a:lnR>
                    <a:lnT>
                      <a:noFill/>
                    </a:lnT>
                    <a:lnB>
                      <a:noFill/>
                    </a:lnB>
                  </a:tcPr>
                </a:tc>
                <a:extLst>
                  <a:ext uri="{0D108BD9-81ED-4DB2-BD59-A6C34878D82A}">
                    <a16:rowId xmlns:a16="http://schemas.microsoft.com/office/drawing/2014/main" val="4207714300"/>
                  </a:ext>
                </a:extLst>
              </a:tr>
              <a:tr h="763717">
                <a:tc>
                  <a:txBody>
                    <a:bodyPr/>
                    <a:lstStyle/>
                    <a:p>
                      <a:pPr algn="l" fontAlgn="t"/>
                      <a:r>
                        <a:rPr lang="en-US" sz="800" b="1" u="sng">
                          <a:solidFill>
                            <a:srgbClr val="000099"/>
                          </a:solidFill>
                          <a:effectLst/>
                          <a:hlinkClick r:id="rId19"/>
                        </a:rPr>
                        <a:t>SUMX2MY2</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the difference of squares of corresponding values in two supplied arrays</a:t>
                      </a:r>
                    </a:p>
                  </a:txBody>
                  <a:tcPr marL="76988" marR="76988" marT="61590" marB="36954">
                    <a:lnL>
                      <a:noFill/>
                    </a:lnL>
                    <a:lnR>
                      <a:noFill/>
                    </a:lnR>
                    <a:lnT>
                      <a:noFill/>
                    </a:lnT>
                    <a:lnB>
                      <a:noFill/>
                    </a:lnB>
                  </a:tcPr>
                </a:tc>
                <a:extLst>
                  <a:ext uri="{0D108BD9-81ED-4DB2-BD59-A6C34878D82A}">
                    <a16:rowId xmlns:a16="http://schemas.microsoft.com/office/drawing/2014/main" val="1513201721"/>
                  </a:ext>
                </a:extLst>
              </a:tr>
              <a:tr h="763717">
                <a:tc>
                  <a:txBody>
                    <a:bodyPr/>
                    <a:lstStyle/>
                    <a:p>
                      <a:pPr algn="l" fontAlgn="t"/>
                      <a:r>
                        <a:rPr lang="en-US" sz="800" b="1" u="sng">
                          <a:solidFill>
                            <a:srgbClr val="000099"/>
                          </a:solidFill>
                          <a:effectLst/>
                          <a:hlinkClick r:id="rId20"/>
                        </a:rPr>
                        <a:t>SUMX2PY2</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the sum of squares of corresponding values in two supplied arrays</a:t>
                      </a:r>
                    </a:p>
                  </a:txBody>
                  <a:tcPr marL="76988" marR="76988" marT="61590" marB="36954">
                    <a:lnL>
                      <a:noFill/>
                    </a:lnL>
                    <a:lnR>
                      <a:noFill/>
                    </a:lnR>
                    <a:lnT>
                      <a:noFill/>
                    </a:lnT>
                    <a:lnB>
                      <a:noFill/>
                    </a:lnB>
                  </a:tcPr>
                </a:tc>
                <a:extLst>
                  <a:ext uri="{0D108BD9-81ED-4DB2-BD59-A6C34878D82A}">
                    <a16:rowId xmlns:a16="http://schemas.microsoft.com/office/drawing/2014/main" val="1084422501"/>
                  </a:ext>
                </a:extLst>
              </a:tr>
              <a:tr h="763717">
                <a:tc>
                  <a:txBody>
                    <a:bodyPr/>
                    <a:lstStyle/>
                    <a:p>
                      <a:pPr algn="l" fontAlgn="t"/>
                      <a:r>
                        <a:rPr lang="en-US" sz="800" b="1" u="sng">
                          <a:solidFill>
                            <a:srgbClr val="000099"/>
                          </a:solidFill>
                          <a:effectLst/>
                          <a:hlinkClick r:id="rId21"/>
                        </a:rPr>
                        <a:t>SUMXMY2</a:t>
                      </a:r>
                      <a:endParaRPr lang="en-US" sz="800">
                        <a:effectLst/>
                      </a:endParaRPr>
                    </a:p>
                  </a:txBody>
                  <a:tcPr marL="76988" marR="76988" marT="61590" marB="36954">
                    <a:lnL>
                      <a:noFill/>
                    </a:lnL>
                    <a:lnR>
                      <a:noFill/>
                    </a:lnR>
                    <a:lnT>
                      <a:noFill/>
                    </a:lnT>
                    <a:lnB>
                      <a:noFill/>
                    </a:lnB>
                  </a:tcPr>
                </a:tc>
                <a:tc>
                  <a:txBody>
                    <a:bodyPr/>
                    <a:lstStyle/>
                    <a:p>
                      <a:pPr algn="l" fontAlgn="t"/>
                      <a:r>
                        <a:rPr lang="en-US" sz="800">
                          <a:effectLst/>
                        </a:rPr>
                        <a:t>Returns the sum of squares of differences of corresponding values in two supplied arrays</a:t>
                      </a:r>
                    </a:p>
                  </a:txBody>
                  <a:tcPr marL="76988" marR="76988" marT="61590" marB="36954">
                    <a:lnL>
                      <a:noFill/>
                    </a:lnL>
                    <a:lnR>
                      <a:noFill/>
                    </a:lnR>
                    <a:lnT>
                      <a:noFill/>
                    </a:lnT>
                    <a:lnB>
                      <a:noFill/>
                    </a:lnB>
                  </a:tcPr>
                </a:tc>
                <a:extLst>
                  <a:ext uri="{0D108BD9-81ED-4DB2-BD59-A6C34878D82A}">
                    <a16:rowId xmlns:a16="http://schemas.microsoft.com/office/drawing/2014/main" val="3633893435"/>
                  </a:ext>
                </a:extLst>
              </a:tr>
              <a:tr h="471164">
                <a:tc>
                  <a:txBody>
                    <a:bodyPr/>
                    <a:lstStyle/>
                    <a:p>
                      <a:pPr algn="l" fontAlgn="t"/>
                      <a:r>
                        <a:rPr lang="en-US" sz="800" b="1" u="sng">
                          <a:solidFill>
                            <a:srgbClr val="000099"/>
                          </a:solidFill>
                          <a:effectLst/>
                          <a:hlinkClick r:id="rId22"/>
                        </a:rPr>
                        <a:t>SERIESSUM</a:t>
                      </a:r>
                      <a:endParaRPr lang="en-US" sz="800">
                        <a:effectLst/>
                      </a:endParaRPr>
                    </a:p>
                  </a:txBody>
                  <a:tcPr marL="76988" marR="76988" marT="61590" marB="36954">
                    <a:lnL>
                      <a:noFill/>
                    </a:lnL>
                    <a:lnR>
                      <a:noFill/>
                    </a:lnR>
                    <a:lnT>
                      <a:noFill/>
                    </a:lnT>
                    <a:lnB>
                      <a:noFill/>
                    </a:lnB>
                  </a:tcPr>
                </a:tc>
                <a:tc>
                  <a:txBody>
                    <a:bodyPr/>
                    <a:lstStyle/>
                    <a:p>
                      <a:pPr algn="l" fontAlgn="t"/>
                      <a:r>
                        <a:rPr lang="en-US" sz="800" dirty="0">
                          <a:effectLst/>
                        </a:rPr>
                        <a:t>Returns the sum of a power series</a:t>
                      </a:r>
                    </a:p>
                  </a:txBody>
                  <a:tcPr marL="76988" marR="76988" marT="61590" marB="76988">
                    <a:lnL>
                      <a:noFill/>
                    </a:lnL>
                    <a:lnR>
                      <a:noFill/>
                    </a:lnR>
                    <a:lnT>
                      <a:noFill/>
                    </a:lnT>
                    <a:lnB>
                      <a:noFill/>
                    </a:lnB>
                  </a:tcPr>
                </a:tc>
                <a:extLst>
                  <a:ext uri="{0D108BD9-81ED-4DB2-BD59-A6C34878D82A}">
                    <a16:rowId xmlns:a16="http://schemas.microsoft.com/office/drawing/2014/main" val="1294070921"/>
                  </a:ext>
                </a:extLst>
              </a:tr>
            </a:tbl>
          </a:graphicData>
        </a:graphic>
      </p:graphicFrame>
    </p:spTree>
    <p:extLst>
      <p:ext uri="{BB962C8B-B14F-4D97-AF65-F5344CB8AC3E}">
        <p14:creationId xmlns:p14="http://schemas.microsoft.com/office/powerpoint/2010/main" val="153786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04EB-B544-AAE7-C59A-F1653BE81A28}"/>
              </a:ext>
            </a:extLst>
          </p:cNvPr>
          <p:cNvSpPr>
            <a:spLocks noGrp="1"/>
          </p:cNvSpPr>
          <p:nvPr>
            <p:ph type="title"/>
          </p:nvPr>
        </p:nvSpPr>
        <p:spPr/>
        <p:txBody>
          <a:bodyPr/>
          <a:lstStyle/>
          <a:p>
            <a:r>
              <a:rPr lang="en-US" dirty="0"/>
              <a:t>Statistical Functions in Excel (Examples)</a:t>
            </a:r>
          </a:p>
        </p:txBody>
      </p:sp>
      <p:sp>
        <p:nvSpPr>
          <p:cNvPr id="4" name="Slide Number Placeholder 3">
            <a:extLst>
              <a:ext uri="{FF2B5EF4-FFF2-40B4-BE49-F238E27FC236}">
                <a16:creationId xmlns:a16="http://schemas.microsoft.com/office/drawing/2014/main" id="{925A39B2-7B77-CD97-C0C2-3DF640CA4D84}"/>
              </a:ext>
            </a:extLst>
          </p:cNvPr>
          <p:cNvSpPr>
            <a:spLocks noGrp="1"/>
          </p:cNvSpPr>
          <p:nvPr>
            <p:ph type="sldNum" sz="quarter" idx="12"/>
          </p:nvPr>
        </p:nvSpPr>
        <p:spPr/>
        <p:txBody>
          <a:bodyPr/>
          <a:lstStyle/>
          <a:p>
            <a:fld id="{6C575094-CFE5-6845-BA77-358456EEE977}" type="slidenum">
              <a:rPr lang="en-US" altLang="x-none" smtClean="0"/>
              <a:pPr/>
              <a:t>9</a:t>
            </a:fld>
            <a:endParaRPr lang="en-US" altLang="x-none"/>
          </a:p>
        </p:txBody>
      </p:sp>
      <p:graphicFrame>
        <p:nvGraphicFramePr>
          <p:cNvPr id="8" name="Table 7">
            <a:extLst>
              <a:ext uri="{FF2B5EF4-FFF2-40B4-BE49-F238E27FC236}">
                <a16:creationId xmlns:a16="http://schemas.microsoft.com/office/drawing/2014/main" id="{2C76582F-05D6-4D37-C619-3088DFB84309}"/>
              </a:ext>
            </a:extLst>
          </p:cNvPr>
          <p:cNvGraphicFramePr>
            <a:graphicFrameLocks noGrp="1"/>
          </p:cNvGraphicFramePr>
          <p:nvPr>
            <p:extLst>
              <p:ext uri="{D42A27DB-BD31-4B8C-83A1-F6EECF244321}">
                <p14:modId xmlns:p14="http://schemas.microsoft.com/office/powerpoint/2010/main" val="407178651"/>
              </p:ext>
            </p:extLst>
          </p:nvPr>
        </p:nvGraphicFramePr>
        <p:xfrm>
          <a:off x="731562" y="1325903"/>
          <a:ext cx="3748999" cy="4334508"/>
        </p:xfrm>
        <a:graphic>
          <a:graphicData uri="http://schemas.openxmlformats.org/drawingml/2006/table">
            <a:tbl>
              <a:tblPr/>
              <a:tblGrid>
                <a:gridCol w="1319092">
                  <a:extLst>
                    <a:ext uri="{9D8B030D-6E8A-4147-A177-3AD203B41FA5}">
                      <a16:colId xmlns:a16="http://schemas.microsoft.com/office/drawing/2014/main" val="3774348004"/>
                    </a:ext>
                  </a:extLst>
                </a:gridCol>
                <a:gridCol w="2429907">
                  <a:extLst>
                    <a:ext uri="{9D8B030D-6E8A-4147-A177-3AD203B41FA5}">
                      <a16:colId xmlns:a16="http://schemas.microsoft.com/office/drawing/2014/main" val="1592987959"/>
                    </a:ext>
                  </a:extLst>
                </a:gridCol>
              </a:tblGrid>
              <a:tr h="225870">
                <a:tc>
                  <a:txBody>
                    <a:bodyPr/>
                    <a:lstStyle/>
                    <a:p>
                      <a:pPr fontAlgn="t"/>
                      <a:r>
                        <a:rPr lang="en-US" sz="800" b="1">
                          <a:solidFill>
                            <a:srgbClr val="393939"/>
                          </a:solidFill>
                          <a:effectLst/>
                          <a:latin typeface="Segoe UI" panose="020B0502040204020203" pitchFamily="34" charset="0"/>
                        </a:rPr>
                        <a:t>Function</a:t>
                      </a:r>
                      <a:endParaRPr lang="en-US" sz="800" b="0">
                        <a:solidFill>
                          <a:srgbClr val="393939"/>
                        </a:solidFill>
                        <a:effectLst/>
                        <a:latin typeface="Segoe UI Semibold"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ADADA"/>
                    </a:solidFill>
                  </a:tcPr>
                </a:tc>
                <a:tc>
                  <a:txBody>
                    <a:bodyPr/>
                    <a:lstStyle/>
                    <a:p>
                      <a:pPr fontAlgn="t"/>
                      <a:r>
                        <a:rPr lang="en-US" sz="800" b="1">
                          <a:solidFill>
                            <a:srgbClr val="393939"/>
                          </a:solidFill>
                          <a:effectLst/>
                          <a:latin typeface="Segoe UI" panose="020B0502040204020203" pitchFamily="34" charset="0"/>
                        </a:rPr>
                        <a:t>Description</a:t>
                      </a:r>
                      <a:endParaRPr lang="en-US" sz="800" b="0">
                        <a:solidFill>
                          <a:srgbClr val="393939"/>
                        </a:solidFill>
                        <a:effectLst/>
                        <a:latin typeface="Segoe UI Semibold"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ADADA"/>
                    </a:solidFill>
                  </a:tcPr>
                </a:tc>
                <a:extLst>
                  <a:ext uri="{0D108BD9-81ED-4DB2-BD59-A6C34878D82A}">
                    <a16:rowId xmlns:a16="http://schemas.microsoft.com/office/drawing/2014/main" val="3725173378"/>
                  </a:ext>
                </a:extLst>
              </a:tr>
              <a:tr h="390694">
                <a:tc>
                  <a:txBody>
                    <a:bodyPr/>
                    <a:lstStyle/>
                    <a:p>
                      <a:pPr fontAlgn="t"/>
                      <a:r>
                        <a:rPr lang="en-US" sz="800" u="none" strike="noStrike">
                          <a:solidFill>
                            <a:srgbClr val="006CAC"/>
                          </a:solidFill>
                          <a:effectLst/>
                          <a:latin typeface="Segoe UI" panose="020B0502040204020203" pitchFamily="34" charset="0"/>
                          <a:hlinkClick r:id="rId2"/>
                        </a:rPr>
                        <a:t>AVEDEV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of the absolute deviations of data points from their mean</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255994197"/>
                  </a:ext>
                </a:extLst>
              </a:tr>
              <a:tr h="225870">
                <a:tc>
                  <a:txBody>
                    <a:bodyPr/>
                    <a:lstStyle/>
                    <a:p>
                      <a:pPr fontAlgn="t"/>
                      <a:r>
                        <a:rPr lang="en-US" sz="800" u="none" strike="noStrike">
                          <a:solidFill>
                            <a:srgbClr val="006CAC"/>
                          </a:solidFill>
                          <a:effectLst/>
                          <a:latin typeface="Segoe UI" panose="020B0502040204020203" pitchFamily="34" charset="0"/>
                          <a:hlinkClick r:id="rId3"/>
                        </a:rPr>
                        <a:t>AVERAGE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of its arguments</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997306552"/>
                  </a:ext>
                </a:extLst>
              </a:tr>
              <a:tr h="390694">
                <a:tc>
                  <a:txBody>
                    <a:bodyPr/>
                    <a:lstStyle/>
                    <a:p>
                      <a:pPr fontAlgn="t"/>
                      <a:r>
                        <a:rPr lang="en-US" sz="800" u="none" strike="noStrike">
                          <a:solidFill>
                            <a:srgbClr val="006CAC"/>
                          </a:solidFill>
                          <a:effectLst/>
                          <a:latin typeface="Segoe UI" panose="020B0502040204020203" pitchFamily="34" charset="0"/>
                          <a:hlinkClick r:id="rId4"/>
                        </a:rPr>
                        <a:t>AVERAGEA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of its arguments, including numbers, text, and logical values</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4283610775"/>
                  </a:ext>
                </a:extLst>
              </a:tr>
              <a:tr h="390694">
                <a:tc>
                  <a:txBody>
                    <a:bodyPr/>
                    <a:lstStyle/>
                    <a:p>
                      <a:pPr fontAlgn="t"/>
                      <a:r>
                        <a:rPr lang="en-US" sz="800" u="none" strike="noStrike">
                          <a:solidFill>
                            <a:srgbClr val="006CAC"/>
                          </a:solidFill>
                          <a:effectLst/>
                          <a:latin typeface="Segoe UI" panose="020B0502040204020203" pitchFamily="34" charset="0"/>
                          <a:hlinkClick r:id="rId5"/>
                        </a:rPr>
                        <a:t>AVERAGEIF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(arithmetic mean) of all the cells in a range that meet a given criteria</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2332296710"/>
                  </a:ext>
                </a:extLst>
              </a:tr>
              <a:tr h="390694">
                <a:tc>
                  <a:txBody>
                    <a:bodyPr/>
                    <a:lstStyle/>
                    <a:p>
                      <a:pPr fontAlgn="t"/>
                      <a:r>
                        <a:rPr lang="en-US" sz="800" u="none" strike="noStrike">
                          <a:solidFill>
                            <a:srgbClr val="006CAC"/>
                          </a:solidFill>
                          <a:effectLst/>
                          <a:latin typeface="Segoe UI" panose="020B0502040204020203" pitchFamily="34" charset="0"/>
                          <a:hlinkClick r:id="rId6"/>
                        </a:rPr>
                        <a:t>AVERAGEIFS function</a:t>
                      </a: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average (arithmetic mean) of all cells that meet multiple criteria</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730169846"/>
                  </a:ext>
                </a:extLst>
              </a:tr>
              <a:tr h="390694">
                <a:tc>
                  <a:txBody>
                    <a:bodyPr/>
                    <a:lstStyle/>
                    <a:p>
                      <a:pPr fontAlgn="t"/>
                      <a:r>
                        <a:rPr lang="en-US" sz="800" u="none" strike="noStrike">
                          <a:solidFill>
                            <a:srgbClr val="006CAC"/>
                          </a:solidFill>
                          <a:effectLst/>
                          <a:latin typeface="Segoe UI" panose="020B0502040204020203" pitchFamily="34" charset="0"/>
                          <a:hlinkClick r:id="rId7"/>
                        </a:rPr>
                        <a:t>BETA.DIST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beta cumulative distribution function</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998689897"/>
                  </a:ext>
                </a:extLst>
              </a:tr>
              <a:tr h="555518">
                <a:tc>
                  <a:txBody>
                    <a:bodyPr/>
                    <a:lstStyle/>
                    <a:p>
                      <a:pPr fontAlgn="t"/>
                      <a:r>
                        <a:rPr lang="en-US" sz="800" u="none" strike="noStrike">
                          <a:solidFill>
                            <a:srgbClr val="006CAC"/>
                          </a:solidFill>
                          <a:effectLst/>
                          <a:latin typeface="Segoe UI" panose="020B0502040204020203" pitchFamily="34" charset="0"/>
                          <a:hlinkClick r:id="rId8"/>
                        </a:rPr>
                        <a:t>BETA.INV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inverse of the cumulative distribution function for a specified beta distribution</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287482682"/>
                  </a:ext>
                </a:extLst>
              </a:tr>
              <a:tr h="390694">
                <a:tc>
                  <a:txBody>
                    <a:bodyPr/>
                    <a:lstStyle/>
                    <a:p>
                      <a:pPr fontAlgn="t"/>
                      <a:r>
                        <a:rPr lang="en-US" sz="800" u="none" strike="noStrike">
                          <a:solidFill>
                            <a:srgbClr val="006CAC"/>
                          </a:solidFill>
                          <a:effectLst/>
                          <a:latin typeface="Segoe UI" panose="020B0502040204020203" pitchFamily="34" charset="0"/>
                          <a:hlinkClick r:id="rId9"/>
                        </a:rPr>
                        <a:t>BINOM.DIST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individual term binomial distribution probability</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965780533"/>
                  </a:ext>
                </a:extLst>
              </a:tr>
              <a:tr h="390694">
                <a:tc>
                  <a:txBody>
                    <a:bodyPr/>
                    <a:lstStyle/>
                    <a:p>
                      <a:pPr fontAlgn="t"/>
                      <a:r>
                        <a:rPr lang="en-US" sz="800" u="none" strike="noStrike">
                          <a:solidFill>
                            <a:srgbClr val="006CAC"/>
                          </a:solidFill>
                          <a:effectLst/>
                          <a:latin typeface="Segoe UI" panose="020B0502040204020203" pitchFamily="34" charset="0"/>
                          <a:hlinkClick r:id="rId10"/>
                        </a:rPr>
                        <a:t>BINOM.DIST.RANGE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probability of a trial result using a binomial distribution</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320419134"/>
                  </a:ext>
                </a:extLst>
              </a:tr>
              <a:tr h="555518">
                <a:tc>
                  <a:txBody>
                    <a:bodyPr/>
                    <a:lstStyle/>
                    <a:p>
                      <a:pPr fontAlgn="t"/>
                      <a:r>
                        <a:rPr lang="en-US" sz="800" u="none" strike="noStrike">
                          <a:solidFill>
                            <a:srgbClr val="006CAC"/>
                          </a:solidFill>
                          <a:effectLst/>
                          <a:latin typeface="Segoe UI" panose="020B0502040204020203" pitchFamily="34" charset="0"/>
                          <a:hlinkClick r:id="rId11"/>
                        </a:rPr>
                        <a:t>BINOM.INV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dirty="0">
                          <a:solidFill>
                            <a:srgbClr val="1E1E1E"/>
                          </a:solidFill>
                          <a:effectLst/>
                          <a:latin typeface="Segoe UI" panose="020B0502040204020203" pitchFamily="34" charset="0"/>
                        </a:rPr>
                        <a:t>Returns the smallest value for which the cumulative binomial distribution is less than or equal to a criterion value</a:t>
                      </a:r>
                    </a:p>
                  </a:txBody>
                  <a:tcPr marL="77261" marR="77261" marT="30904" marB="30904">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82045718"/>
                  </a:ext>
                </a:extLst>
              </a:tr>
            </a:tbl>
          </a:graphicData>
        </a:graphic>
      </p:graphicFrame>
      <p:graphicFrame>
        <p:nvGraphicFramePr>
          <p:cNvPr id="10" name="Table 9">
            <a:extLst>
              <a:ext uri="{FF2B5EF4-FFF2-40B4-BE49-F238E27FC236}">
                <a16:creationId xmlns:a16="http://schemas.microsoft.com/office/drawing/2014/main" id="{6D602636-3771-73AF-643B-F843B9D1D597}"/>
              </a:ext>
            </a:extLst>
          </p:cNvPr>
          <p:cNvGraphicFramePr>
            <a:graphicFrameLocks noGrp="1"/>
          </p:cNvGraphicFramePr>
          <p:nvPr>
            <p:extLst>
              <p:ext uri="{D42A27DB-BD31-4B8C-83A1-F6EECF244321}">
                <p14:modId xmlns:p14="http://schemas.microsoft.com/office/powerpoint/2010/main" val="3724867140"/>
              </p:ext>
            </p:extLst>
          </p:nvPr>
        </p:nvGraphicFramePr>
        <p:xfrm>
          <a:off x="4663441" y="1354943"/>
          <a:ext cx="4049380" cy="4276428"/>
        </p:xfrm>
        <a:graphic>
          <a:graphicData uri="http://schemas.openxmlformats.org/drawingml/2006/table">
            <a:tbl>
              <a:tblPr/>
              <a:tblGrid>
                <a:gridCol w="2024690">
                  <a:extLst>
                    <a:ext uri="{9D8B030D-6E8A-4147-A177-3AD203B41FA5}">
                      <a16:colId xmlns:a16="http://schemas.microsoft.com/office/drawing/2014/main" val="290358602"/>
                    </a:ext>
                  </a:extLst>
                </a:gridCol>
                <a:gridCol w="2024690">
                  <a:extLst>
                    <a:ext uri="{9D8B030D-6E8A-4147-A177-3AD203B41FA5}">
                      <a16:colId xmlns:a16="http://schemas.microsoft.com/office/drawing/2014/main" val="3173566921"/>
                    </a:ext>
                  </a:extLst>
                </a:gridCol>
              </a:tblGrid>
              <a:tr h="337592">
                <a:tc>
                  <a:txBody>
                    <a:bodyPr/>
                    <a:lstStyle/>
                    <a:p>
                      <a:pPr fontAlgn="t"/>
                      <a:r>
                        <a:rPr lang="en-US" sz="800" u="none" strike="noStrike" dirty="0">
                          <a:solidFill>
                            <a:srgbClr val="006CAC"/>
                          </a:solidFill>
                          <a:effectLst/>
                          <a:latin typeface="Segoe UI" panose="020B0502040204020203" pitchFamily="34" charset="0"/>
                          <a:hlinkClick r:id="rId12"/>
                        </a:rPr>
                        <a:t>CHISQ.DIST function</a:t>
                      </a:r>
                      <a:br>
                        <a:rPr lang="en-US" sz="800" dirty="0">
                          <a:solidFill>
                            <a:srgbClr val="1E1E1E"/>
                          </a:solidFill>
                          <a:effectLst/>
                          <a:latin typeface="Segoe UI" panose="020B0502040204020203" pitchFamily="34" charset="0"/>
                        </a:rPr>
                      </a:br>
                      <a:endParaRPr lang="en-US" sz="800" dirty="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cumulative beta probability density function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61994041"/>
                  </a:ext>
                </a:extLst>
              </a:tr>
              <a:tr h="337592">
                <a:tc>
                  <a:txBody>
                    <a:bodyPr/>
                    <a:lstStyle/>
                    <a:p>
                      <a:pPr fontAlgn="t"/>
                      <a:r>
                        <a:rPr lang="en-US" sz="800" u="none" strike="noStrike">
                          <a:solidFill>
                            <a:srgbClr val="006CAC"/>
                          </a:solidFill>
                          <a:effectLst/>
                          <a:latin typeface="Segoe UI" panose="020B0502040204020203" pitchFamily="34" charset="0"/>
                          <a:hlinkClick r:id="rId13"/>
                        </a:rPr>
                        <a:t>CHISQ.DIST.RT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one-tailed probability of the chi-squared distribution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229283712"/>
                  </a:ext>
                </a:extLst>
              </a:tr>
              <a:tr h="337592">
                <a:tc>
                  <a:txBody>
                    <a:bodyPr/>
                    <a:lstStyle/>
                    <a:p>
                      <a:pPr fontAlgn="t"/>
                      <a:r>
                        <a:rPr lang="en-US" sz="800" u="none" strike="noStrike">
                          <a:solidFill>
                            <a:srgbClr val="006CAC"/>
                          </a:solidFill>
                          <a:effectLst/>
                          <a:latin typeface="Segoe UI" panose="020B0502040204020203" pitchFamily="34" charset="0"/>
                          <a:hlinkClick r:id="rId14"/>
                        </a:rPr>
                        <a:t>CHISQ.INV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cumulative beta probability density function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381882773"/>
                  </a:ext>
                </a:extLst>
              </a:tr>
              <a:tr h="337592">
                <a:tc>
                  <a:txBody>
                    <a:bodyPr/>
                    <a:lstStyle/>
                    <a:p>
                      <a:pPr fontAlgn="t"/>
                      <a:r>
                        <a:rPr lang="en-US" sz="800" u="none" strike="noStrike">
                          <a:solidFill>
                            <a:srgbClr val="006CAC"/>
                          </a:solidFill>
                          <a:effectLst/>
                          <a:latin typeface="Segoe UI" panose="020B0502040204020203" pitchFamily="34" charset="0"/>
                          <a:hlinkClick r:id="rId15"/>
                        </a:rPr>
                        <a:t>CHISQ.INV.RT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inverse of the one-tailed probability of the chi-squared distribution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547938686"/>
                  </a:ext>
                </a:extLst>
              </a:tr>
              <a:tr h="337592">
                <a:tc>
                  <a:txBody>
                    <a:bodyPr/>
                    <a:lstStyle/>
                    <a:p>
                      <a:pPr fontAlgn="t"/>
                      <a:r>
                        <a:rPr lang="en-US" sz="800" u="none" strike="noStrike">
                          <a:solidFill>
                            <a:srgbClr val="006CAC"/>
                          </a:solidFill>
                          <a:effectLst/>
                          <a:latin typeface="Segoe UI" panose="020B0502040204020203" pitchFamily="34" charset="0"/>
                          <a:hlinkClick r:id="rId16"/>
                        </a:rPr>
                        <a:t>CHISQ.TEST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test for independence</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138614240"/>
                  </a:ext>
                </a:extLst>
              </a:tr>
              <a:tr h="337592">
                <a:tc>
                  <a:txBody>
                    <a:bodyPr/>
                    <a:lstStyle/>
                    <a:p>
                      <a:pPr fontAlgn="t"/>
                      <a:r>
                        <a:rPr lang="en-US" sz="800" u="none" strike="noStrike">
                          <a:solidFill>
                            <a:srgbClr val="006CAC"/>
                          </a:solidFill>
                          <a:effectLst/>
                          <a:latin typeface="Segoe UI" panose="020B0502040204020203" pitchFamily="34" charset="0"/>
                          <a:hlinkClick r:id="rId17"/>
                        </a:rPr>
                        <a:t>CONFIDENCE.NORM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confidence interval for a population mean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866588725"/>
                  </a:ext>
                </a:extLst>
              </a:tr>
              <a:tr h="480014">
                <a:tc>
                  <a:txBody>
                    <a:bodyPr/>
                    <a:lstStyle/>
                    <a:p>
                      <a:pPr fontAlgn="t"/>
                      <a:r>
                        <a:rPr lang="en-US" sz="800" u="none" strike="noStrike">
                          <a:solidFill>
                            <a:srgbClr val="006CAC"/>
                          </a:solidFill>
                          <a:effectLst/>
                          <a:latin typeface="Segoe UI" panose="020B0502040204020203" pitchFamily="34" charset="0"/>
                          <a:hlinkClick r:id="rId18"/>
                        </a:rPr>
                        <a:t>CONFIDENCE.T function</a:t>
                      </a:r>
                      <a:br>
                        <a:rPr lang="en-US" sz="800">
                          <a:solidFill>
                            <a:srgbClr val="1E1E1E"/>
                          </a:solidFill>
                          <a:effectLst/>
                          <a:latin typeface="Segoe UI" panose="020B0502040204020203" pitchFamily="34" charset="0"/>
                        </a:rPr>
                      </a:b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confidence interval for a population mean, using a Student's t distribution</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2843180694"/>
                  </a:ext>
                </a:extLst>
              </a:tr>
              <a:tr h="337592">
                <a:tc>
                  <a:txBody>
                    <a:bodyPr/>
                    <a:lstStyle/>
                    <a:p>
                      <a:pPr fontAlgn="t"/>
                      <a:r>
                        <a:rPr lang="en-US" sz="800" u="none" strike="noStrike">
                          <a:solidFill>
                            <a:srgbClr val="006CAC"/>
                          </a:solidFill>
                          <a:effectLst/>
                          <a:latin typeface="Segoe UI" panose="020B0502040204020203" pitchFamily="34" charset="0"/>
                          <a:hlinkClick r:id="rId19"/>
                        </a:rPr>
                        <a:t>CORREL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Returns the correlation coefficient between two data sets</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178828164"/>
                  </a:ext>
                </a:extLst>
              </a:tr>
              <a:tr h="337592">
                <a:tc>
                  <a:txBody>
                    <a:bodyPr/>
                    <a:lstStyle/>
                    <a:p>
                      <a:pPr fontAlgn="t"/>
                      <a:r>
                        <a:rPr lang="en-US" sz="800" u="none" strike="noStrike">
                          <a:solidFill>
                            <a:srgbClr val="006CAC"/>
                          </a:solidFill>
                          <a:effectLst/>
                          <a:latin typeface="Segoe UI" panose="020B0502040204020203" pitchFamily="34" charset="0"/>
                          <a:hlinkClick r:id="rId20"/>
                        </a:rPr>
                        <a:t>COUNT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Counts how many numbers are in the list of arguments</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654401472"/>
                  </a:ext>
                </a:extLst>
              </a:tr>
              <a:tr h="337592">
                <a:tc>
                  <a:txBody>
                    <a:bodyPr/>
                    <a:lstStyle/>
                    <a:p>
                      <a:pPr fontAlgn="t"/>
                      <a:r>
                        <a:rPr lang="en-US" sz="800" u="none" strike="noStrike">
                          <a:solidFill>
                            <a:srgbClr val="006CAC"/>
                          </a:solidFill>
                          <a:effectLst/>
                          <a:latin typeface="Segoe UI" panose="020B0502040204020203" pitchFamily="34" charset="0"/>
                          <a:hlinkClick r:id="rId21"/>
                        </a:rPr>
                        <a:t>COUNTA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Counts how many values are in the list of arguments</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500485496"/>
                  </a:ext>
                </a:extLst>
              </a:tr>
              <a:tr h="337592">
                <a:tc>
                  <a:txBody>
                    <a:bodyPr/>
                    <a:lstStyle/>
                    <a:p>
                      <a:pPr fontAlgn="t"/>
                      <a:r>
                        <a:rPr lang="en-US" sz="800" u="none" strike="noStrike">
                          <a:solidFill>
                            <a:srgbClr val="006CAC"/>
                          </a:solidFill>
                          <a:effectLst/>
                          <a:latin typeface="Segoe UI" panose="020B0502040204020203" pitchFamily="34" charset="0"/>
                          <a:hlinkClick r:id="rId22"/>
                        </a:rPr>
                        <a:t>COUNTBLANK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a:solidFill>
                            <a:srgbClr val="1E1E1E"/>
                          </a:solidFill>
                          <a:effectLst/>
                          <a:latin typeface="Segoe UI" panose="020B0502040204020203" pitchFamily="34" charset="0"/>
                        </a:rPr>
                        <a:t>Counts the number of blank cells within a range</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618443177"/>
                  </a:ext>
                </a:extLst>
              </a:tr>
              <a:tr h="337592">
                <a:tc>
                  <a:txBody>
                    <a:bodyPr/>
                    <a:lstStyle/>
                    <a:p>
                      <a:pPr fontAlgn="t"/>
                      <a:r>
                        <a:rPr lang="en-US" sz="800" u="none" strike="noStrike">
                          <a:solidFill>
                            <a:srgbClr val="006CAC"/>
                          </a:solidFill>
                          <a:effectLst/>
                          <a:latin typeface="Segoe UI" panose="020B0502040204020203" pitchFamily="34" charset="0"/>
                          <a:hlinkClick r:id="rId23"/>
                        </a:rPr>
                        <a:t>COUNTIF function</a:t>
                      </a:r>
                      <a:endParaRPr lang="en-US" sz="800">
                        <a:solidFill>
                          <a:srgbClr val="1E1E1E"/>
                        </a:solidFill>
                        <a:effectLst/>
                        <a:latin typeface="Segoe UI" panose="020B0502040204020203" pitchFamily="34" charset="0"/>
                      </a:endParaRP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dirty="0">
                          <a:solidFill>
                            <a:srgbClr val="1E1E1E"/>
                          </a:solidFill>
                          <a:effectLst/>
                          <a:latin typeface="Segoe UI" panose="020B0502040204020203" pitchFamily="34" charset="0"/>
                        </a:rPr>
                        <a:t>Counts the number of cells within a range that meet the given criteria</a:t>
                      </a:r>
                    </a:p>
                  </a:txBody>
                  <a:tcPr marL="68417" marR="68417" marT="27367" marB="27367">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3619077723"/>
                  </a:ext>
                </a:extLst>
              </a:tr>
            </a:tbl>
          </a:graphicData>
        </a:graphic>
      </p:graphicFrame>
      <p:graphicFrame>
        <p:nvGraphicFramePr>
          <p:cNvPr id="11" name="Table 10">
            <a:extLst>
              <a:ext uri="{FF2B5EF4-FFF2-40B4-BE49-F238E27FC236}">
                <a16:creationId xmlns:a16="http://schemas.microsoft.com/office/drawing/2014/main" id="{8FA816A3-B39F-86F6-F409-B2222CCBF863}"/>
              </a:ext>
            </a:extLst>
          </p:cNvPr>
          <p:cNvGraphicFramePr>
            <a:graphicFrameLocks noGrp="1"/>
          </p:cNvGraphicFramePr>
          <p:nvPr>
            <p:extLst>
              <p:ext uri="{D42A27DB-BD31-4B8C-83A1-F6EECF244321}">
                <p14:modId xmlns:p14="http://schemas.microsoft.com/office/powerpoint/2010/main" val="1117195889"/>
              </p:ext>
            </p:extLst>
          </p:nvPr>
        </p:nvGraphicFramePr>
        <p:xfrm>
          <a:off x="4673168" y="5861558"/>
          <a:ext cx="4049380" cy="365124"/>
        </p:xfrm>
        <a:graphic>
          <a:graphicData uri="http://schemas.openxmlformats.org/drawingml/2006/table">
            <a:tbl>
              <a:tblPr/>
              <a:tblGrid>
                <a:gridCol w="2024690">
                  <a:extLst>
                    <a:ext uri="{9D8B030D-6E8A-4147-A177-3AD203B41FA5}">
                      <a16:colId xmlns:a16="http://schemas.microsoft.com/office/drawing/2014/main" val="3773278679"/>
                    </a:ext>
                  </a:extLst>
                </a:gridCol>
                <a:gridCol w="2024690">
                  <a:extLst>
                    <a:ext uri="{9D8B030D-6E8A-4147-A177-3AD203B41FA5}">
                      <a16:colId xmlns:a16="http://schemas.microsoft.com/office/drawing/2014/main" val="1821861469"/>
                    </a:ext>
                  </a:extLst>
                </a:gridCol>
              </a:tblGrid>
              <a:tr h="365124">
                <a:tc>
                  <a:txBody>
                    <a:bodyPr/>
                    <a:lstStyle/>
                    <a:p>
                      <a:pPr fontAlgn="t"/>
                      <a:r>
                        <a:rPr lang="en-US" sz="800" u="none" strike="noStrike" dirty="0">
                          <a:solidFill>
                            <a:srgbClr val="006CAC"/>
                          </a:solidFill>
                          <a:effectLst/>
                          <a:latin typeface="Segoe UI" panose="020B0502040204020203" pitchFamily="34" charset="0"/>
                          <a:hlinkClick r:id="rId24"/>
                        </a:rPr>
                        <a:t>Z.TEST function</a:t>
                      </a:r>
                      <a:br>
                        <a:rPr lang="en-US" sz="800" dirty="0">
                          <a:solidFill>
                            <a:srgbClr val="1E1E1E"/>
                          </a:solidFill>
                          <a:effectLst/>
                          <a:latin typeface="Segoe UI" panose="020B0502040204020203" pitchFamily="34" charset="0"/>
                        </a:rPr>
                      </a:br>
                      <a:endParaRPr lang="en-US" sz="800" dirty="0">
                        <a:solidFill>
                          <a:srgbClr val="1E1E1E"/>
                        </a:solidFill>
                        <a:effectLst/>
                        <a:latin typeface="Segoe UI" panose="020B0502040204020203" pitchFamily="34" charset="0"/>
                      </a:endParaRPr>
                    </a:p>
                  </a:txBody>
                  <a:tcPr marL="95250" marR="95250" marT="38100" marB="38100">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tc>
                  <a:txBody>
                    <a:bodyPr/>
                    <a:lstStyle/>
                    <a:p>
                      <a:pPr fontAlgn="t"/>
                      <a:r>
                        <a:rPr lang="en-US" sz="800" dirty="0">
                          <a:solidFill>
                            <a:srgbClr val="1E1E1E"/>
                          </a:solidFill>
                          <a:effectLst/>
                          <a:latin typeface="Segoe UI" panose="020B0502040204020203" pitchFamily="34" charset="0"/>
                        </a:rPr>
                        <a:t>Returns the one-tailed probability-value of a z-test</a:t>
                      </a:r>
                    </a:p>
                  </a:txBody>
                  <a:tcPr marL="95250" marR="95250" marT="38100" marB="38100">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605323672"/>
                  </a:ext>
                </a:extLst>
              </a:tr>
            </a:tbl>
          </a:graphicData>
        </a:graphic>
      </p:graphicFrame>
    </p:spTree>
    <p:extLst>
      <p:ext uri="{BB962C8B-B14F-4D97-AF65-F5344CB8AC3E}">
        <p14:creationId xmlns:p14="http://schemas.microsoft.com/office/powerpoint/2010/main" val="2381015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27133</TotalTime>
  <Words>2159</Words>
  <Application>Microsoft Macintosh PowerPoint</Application>
  <PresentationFormat>On-screen Show (4:3)</PresentationFormat>
  <Paragraphs>378</Paragraphs>
  <Slides>46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Calibri Light</vt:lpstr>
      <vt:lpstr>Consolas</vt:lpstr>
      <vt:lpstr>Segoe UI</vt:lpstr>
      <vt:lpstr>Segoe UI Semibold</vt:lpstr>
      <vt:lpstr>urw-din</vt:lpstr>
      <vt:lpstr>Office Theme</vt:lpstr>
      <vt:lpstr>DATA 230 Data Visualization Week 3</vt:lpstr>
      <vt:lpstr>Data Analytics and Visualization in  Microsoft Excel</vt:lpstr>
      <vt:lpstr>What is Microsoft Excel?</vt:lpstr>
      <vt:lpstr>Why Use Excel?</vt:lpstr>
      <vt:lpstr>Microsoft Excel</vt:lpstr>
      <vt:lpstr>Easy to Rearrange Data</vt:lpstr>
      <vt:lpstr>Easy to Produce Simple Charts</vt:lpstr>
      <vt:lpstr>Math Functions in Excel (Examples)</vt:lpstr>
      <vt:lpstr>Statistical Functions in Excel (Examples)</vt:lpstr>
      <vt:lpstr>Advanced Charting in Excel</vt:lpstr>
      <vt:lpstr>Advanced Charting in Excel</vt:lpstr>
      <vt:lpstr>Advanced Charting in Excel</vt:lpstr>
      <vt:lpstr>Charting in Excel</vt:lpstr>
      <vt:lpstr>Basic Charting in Excel</vt:lpstr>
      <vt:lpstr>Horizontal Bar Chart</vt:lpstr>
      <vt:lpstr>Bar Chart</vt:lpstr>
      <vt:lpstr>Tuning the Presentation</vt:lpstr>
      <vt:lpstr>Tuning the Presentation</vt:lpstr>
      <vt:lpstr>Changing the Presentation</vt:lpstr>
      <vt:lpstr>Pie Chart</vt:lpstr>
      <vt:lpstr>Pie Chart</vt:lpstr>
      <vt:lpstr>Tuning the Presentation</vt:lpstr>
      <vt:lpstr>Tuning the Presentation</vt:lpstr>
      <vt:lpstr>Fine Tuning</vt:lpstr>
      <vt:lpstr>Google Sheets</vt:lpstr>
      <vt:lpstr>Google Sheets Pros and Cons</vt:lpstr>
      <vt:lpstr>Data Analytics and Visualization in Python / Anaconda</vt:lpstr>
      <vt:lpstr>PythonPros and Cons</vt:lpstr>
      <vt:lpstr>Jupiter Notebooks</vt:lpstr>
      <vt:lpstr>Installing Python</vt:lpstr>
      <vt:lpstr>Matplotlib</vt:lpstr>
      <vt:lpstr>Dataset Used for Examples</vt:lpstr>
      <vt:lpstr>Matplotlib Line Chart</vt:lpstr>
      <vt:lpstr>Matplotlib Line Chart</vt:lpstr>
      <vt:lpstr>Seaborn</vt:lpstr>
      <vt:lpstr>Seaborn Line Chart</vt:lpstr>
      <vt:lpstr>Seaborn Line Chart</vt:lpstr>
      <vt:lpstr>Bokeh</vt:lpstr>
      <vt:lpstr>Bokeh Line Chart</vt:lpstr>
      <vt:lpstr>Bokeh Line Chart</vt:lpstr>
      <vt:lpstr>Bokeh Interaction</vt:lpstr>
      <vt:lpstr>Bokeh Interaction</vt:lpstr>
      <vt:lpstr>Plotly</vt:lpstr>
      <vt:lpstr>Plotly Line Chart</vt:lpstr>
      <vt:lpstr>Plotly Line Chart</vt:lpstr>
      <vt:lpstr>Assignment 3 – Due Next Week</vt:lpstr>
    </vt:vector>
  </TitlesOfParts>
  <Company>Apropos Logic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151: Object-Oriented Design</dc:title>
  <dc:creator>Ronald Mak</dc:creator>
  <cp:lastModifiedBy>Robert Nicholson</cp:lastModifiedBy>
  <cp:revision>362</cp:revision>
  <dcterms:created xsi:type="dcterms:W3CDTF">2008-01-12T03:52:55Z</dcterms:created>
  <dcterms:modified xsi:type="dcterms:W3CDTF">2022-09-06T17:39:40Z</dcterms:modified>
</cp:coreProperties>
</file>